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7"/>
  </p:notesMasterIdLst>
  <p:sldIdLst>
    <p:sldId id="271" r:id="rId3"/>
    <p:sldId id="258" r:id="rId4"/>
    <p:sldId id="273" r:id="rId5"/>
    <p:sldId id="272" r:id="rId6"/>
    <p:sldId id="274" r:id="rId7"/>
    <p:sldId id="275" r:id="rId8"/>
    <p:sldId id="276" r:id="rId9"/>
    <p:sldId id="277" r:id="rId10"/>
    <p:sldId id="278" r:id="rId11"/>
    <p:sldId id="279" r:id="rId12"/>
    <p:sldId id="280" r:id="rId13"/>
    <p:sldId id="281" r:id="rId14"/>
    <p:sldId id="282" r:id="rId15"/>
    <p:sldId id="284" r:id="rId16"/>
    <p:sldId id="285" r:id="rId17"/>
    <p:sldId id="286" r:id="rId18"/>
    <p:sldId id="287" r:id="rId19"/>
    <p:sldId id="288" r:id="rId20"/>
    <p:sldId id="289" r:id="rId21"/>
    <p:sldId id="290" r:id="rId22"/>
    <p:sldId id="291" r:id="rId23"/>
    <p:sldId id="292" r:id="rId24"/>
    <p:sldId id="293" r:id="rId25"/>
    <p:sldId id="294" r:id="rId2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90" autoAdjust="0"/>
    <p:restoredTop sz="94660"/>
  </p:normalViewPr>
  <p:slideViewPr>
    <p:cSldViewPr>
      <p:cViewPr varScale="1">
        <p:scale>
          <a:sx n="72" d="100"/>
          <a:sy n="72" d="100"/>
        </p:scale>
        <p:origin x="1950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1B843C-C72C-4723-8D0D-63DF77EFDA51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D9CDA-5DAC-47F9-910B-0CE30B89E40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4031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D4F0B-89BB-450B-A569-36F0997013B0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12247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D9CDA-5DAC-47F9-910B-0CE30B89E408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17803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D9CDA-5DAC-47F9-910B-0CE30B89E408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17803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D9CDA-5DAC-47F9-910B-0CE30B89E408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17803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D9CDA-5DAC-47F9-910B-0CE30B89E408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17803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D9CDA-5DAC-47F9-910B-0CE30B89E408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17803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D9CDA-5DAC-47F9-910B-0CE30B89E408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17803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D9CDA-5DAC-47F9-910B-0CE30B89E408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17803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D9CDA-5DAC-47F9-910B-0CE30B89E408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17803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D9CDA-5DAC-47F9-910B-0CE30B89E408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17803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D9CDA-5DAC-47F9-910B-0CE30B89E408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17803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D9CDA-5DAC-47F9-910B-0CE30B89E408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17803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D9CDA-5DAC-47F9-910B-0CE30B89E408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17803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D9CDA-5DAC-47F9-910B-0CE30B89E408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17803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D9CDA-5DAC-47F9-910B-0CE30B89E408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17803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6150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7796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9784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/>
              <a:t>Modifiez le style des sous-titres du masque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6817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5322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02780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6752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59579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253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0986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9357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88229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/>
              <a:t>Cliquez sur l'icône pour ajouter une image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5549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92964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92447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0342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64048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0464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2927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49910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3821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1886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29EDC6-3288-4CDB-BB81-FB16D08C9613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0180C4-9F10-44FC-9B06-CCB0A23B36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5556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/>
              <a:t>Modifiez les styles du texte du masque</a:t>
            </a:r>
          </a:p>
          <a:p>
            <a:pPr lvl="1" eaLnBrk="1" latinLnBrk="0" hangingPunct="1"/>
            <a:r>
              <a:rPr kumimoji="0" lang="fr-FR"/>
              <a:t>Deuxième niveau</a:t>
            </a:r>
          </a:p>
          <a:p>
            <a:pPr lvl="2" eaLnBrk="1" latinLnBrk="0" hangingPunct="1"/>
            <a:r>
              <a:rPr kumimoji="0" lang="fr-FR"/>
              <a:t>Troisième niveau</a:t>
            </a:r>
          </a:p>
          <a:p>
            <a:pPr lvl="3" eaLnBrk="1" latinLnBrk="0" hangingPunct="1"/>
            <a:r>
              <a:rPr kumimoji="0" lang="fr-FR"/>
              <a:t>Quatrième niveau</a:t>
            </a:r>
          </a:p>
          <a:p>
            <a:pPr lvl="4" eaLnBrk="1" latinLnBrk="0" hangingPunct="1"/>
            <a:r>
              <a:rPr kumimoji="0" lang="fr-FR"/>
              <a:t>Cinquième niveau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8467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7.png"/><Relationship Id="rId5" Type="http://schemas.openxmlformats.org/officeDocument/2006/relationships/image" Target="../media/image360.png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9.png"/><Relationship Id="rId5" Type="http://schemas.openxmlformats.org/officeDocument/2006/relationships/image" Target="../media/image480.png"/><Relationship Id="rId4" Type="http://schemas.openxmlformats.org/officeDocument/2006/relationships/image" Target="../media/image4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2.png"/><Relationship Id="rId5" Type="http://schemas.openxmlformats.org/officeDocument/2006/relationships/image" Target="../media/image510.png"/><Relationship Id="rId4" Type="http://schemas.openxmlformats.org/officeDocument/2006/relationships/image" Target="../media/image51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fr-FR" sz="8900" dirty="0"/>
              <a:t>Dérivation</a:t>
            </a:r>
            <a:br>
              <a:rPr lang="fr-FR" sz="8900" dirty="0"/>
            </a:br>
            <a:r>
              <a:rPr lang="fr-FR"/>
              <a:t>Série 4</a:t>
            </a:r>
            <a:endParaRPr lang="fr-FR" dirty="0"/>
          </a:p>
        </p:txBody>
      </p:sp>
      <p:sp>
        <p:nvSpPr>
          <p:cNvPr id="5" name="Sous-titre 2"/>
          <p:cNvSpPr>
            <a:spLocks noGrp="1"/>
          </p:cNvSpPr>
          <p:nvPr>
            <p:ph type="subTitle" idx="1"/>
          </p:nvPr>
        </p:nvSpPr>
        <p:spPr>
          <a:xfrm>
            <a:off x="533400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- IREM de Clermont-Ferrand -</a:t>
            </a:r>
          </a:p>
        </p:txBody>
      </p:sp>
    </p:spTree>
    <p:extLst>
      <p:ext uri="{BB962C8B-B14F-4D97-AF65-F5344CB8AC3E}">
        <p14:creationId xmlns:p14="http://schemas.microsoft.com/office/powerpoint/2010/main" val="1732019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8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504" y="1935480"/>
            <a:ext cx="9036496" cy="1493520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323528" y="2155147"/>
                <a:ext cx="8820472" cy="1440160"/>
              </a:xfrm>
              <a:prstGeom prst="rect">
                <a:avLst/>
              </a:prstGeom>
            </p:spPr>
            <p:txBody>
              <a:bodyPr vert="horz">
                <a:normAutofit fontScale="55000" lnSpcReduction="2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73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73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7300" i="1" smtClean="0">
                        <a:solidFill>
                          <a:schemeClr val="tx2"/>
                        </a:solidFill>
                        <a:latin typeface="Cambria Math"/>
                      </a:rPr>
                      <m:t>]0;+</m:t>
                    </m:r>
                    <m:r>
                      <a:rPr lang="fr-FR" sz="7300" i="1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∞[</m:t>
                    </m:r>
                  </m:oMath>
                </a14:m>
                <a:r>
                  <a:rPr lang="fr-FR" sz="7300" dirty="0">
                    <a:solidFill>
                      <a:schemeClr val="tx2"/>
                    </a:solidFill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73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73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73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73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fr-FR" sz="73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fr-FR" sz="73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rad>
                  </m:oMath>
                </a14:m>
                <a:endParaRPr lang="fr-FR" sz="7300" i="1" dirty="0">
                  <a:solidFill>
                    <a:schemeClr val="tx2"/>
                  </a:solidFill>
                </a:endParaRPr>
              </a:p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5700" dirty="0">
                    <a:solidFill>
                      <a:schemeClr val="tx2"/>
                    </a:solidFill>
                  </a:rPr>
                  <a:t> </a:t>
                </a:r>
                <a:endParaRPr lang="fr-FR" sz="5700" dirty="0"/>
              </a:p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40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2155147"/>
                <a:ext cx="8820472" cy="1440160"/>
              </a:xfrm>
              <a:prstGeom prst="rect">
                <a:avLst/>
              </a:prstGeom>
              <a:blipFill rotWithShape="1">
                <a:blip r:embed="rId3"/>
                <a:stretch>
                  <a:fillRect l="-2419" t="-1610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711353" y="3595307"/>
                <a:ext cx="7920880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fr-FR" sz="36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Calculer </a:t>
                </a:r>
                <a14:m>
                  <m:oMath xmlns:m="http://schemas.openxmlformats.org/officeDocument/2006/math">
                    <m:r>
                      <a:rPr lang="fr-FR" sz="3600" b="1" i="1" smtClean="0">
                        <a:solidFill>
                          <a:schemeClr val="tx2"/>
                        </a:solidFill>
                        <a:latin typeface="Cambria Math"/>
                      </a:rPr>
                      <m:t>𝒇</m:t>
                    </m:r>
                    <m:r>
                      <a:rPr lang="fr-FR" sz="3600" b="1" i="1" smtClean="0">
                        <a:solidFill>
                          <a:schemeClr val="tx2"/>
                        </a:solidFill>
                        <a:latin typeface="Cambria Math"/>
                      </a:rPr>
                      <m:t>(</m:t>
                    </m:r>
                    <m:r>
                      <a:rPr lang="fr-FR" sz="3600" b="1" i="1" smtClean="0">
                        <a:solidFill>
                          <a:schemeClr val="tx2"/>
                        </a:solidFill>
                        <a:latin typeface="Cambria Math"/>
                      </a:rPr>
                      <m:t>𝟏</m:t>
                    </m:r>
                    <m:r>
                      <a:rPr lang="fr-FR" sz="3600" b="1" i="1" smtClean="0">
                        <a:solidFill>
                          <a:schemeClr val="tx2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fr-FR" sz="3600" b="1" dirty="0">
                    <a:solidFill>
                      <a:schemeClr val="tx2"/>
                    </a:solidFill>
                  </a:rPr>
                  <a:t> et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6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36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fr-FR" sz="36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6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𝟏</m:t>
                        </m:r>
                      </m:e>
                    </m:d>
                    <m:r>
                      <a:rPr lang="fr-FR" sz="3600" b="1" i="1">
                        <a:solidFill>
                          <a:schemeClr val="tx2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3600" b="1" dirty="0">
                  <a:solidFill>
                    <a:schemeClr val="tx2"/>
                  </a:solidFill>
                </a:endParaRPr>
              </a:p>
              <a:p>
                <a:pPr algn="ctr"/>
                <a:endParaRPr lang="fr-FR" sz="3600" b="1" dirty="0">
                  <a:solidFill>
                    <a:schemeClr val="tx2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1353" y="3595307"/>
                <a:ext cx="7920880" cy="1200329"/>
              </a:xfrm>
              <a:prstGeom prst="rect">
                <a:avLst/>
              </a:prstGeom>
              <a:blipFill rotWithShape="1">
                <a:blip r:embed="rId4"/>
                <a:stretch>
                  <a:fillRect t="-862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751526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9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504" y="1935480"/>
            <a:ext cx="9036496" cy="1493520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899592" y="2155147"/>
                <a:ext cx="8064896" cy="1440160"/>
              </a:xfrm>
              <a:prstGeom prst="rect">
                <a:avLst/>
              </a:prstGeom>
            </p:spPr>
            <p:txBody>
              <a:bodyPr vert="horz">
                <a:normAutofit fontScale="55000" lnSpcReduction="2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84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84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84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84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84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84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84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84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r>
                      <a:rPr lang="fr-FR" sz="8400" b="0" i="1" smtClean="0">
                        <a:solidFill>
                          <a:schemeClr val="tx2"/>
                        </a:solidFill>
                        <a:latin typeface="Cambria Math"/>
                      </a:rPr>
                      <m:t>2</m:t>
                    </m:r>
                    <m:sSup>
                      <m:sSupPr>
                        <m:ctrlPr>
                          <a:rPr lang="fr-FR" sz="84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84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fr-FR" sz="84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3</m:t>
                        </m:r>
                      </m:sup>
                    </m:sSup>
                  </m:oMath>
                </a14:m>
                <a:endParaRPr lang="fr-FR" sz="4300" dirty="0">
                  <a:solidFill>
                    <a:prstClr val="black"/>
                  </a:solidFill>
                </a:endParaRPr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r>
                  <a:rPr lang="fr-FR" sz="40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2155147"/>
                <a:ext cx="8064896" cy="1440160"/>
              </a:xfrm>
              <a:prstGeom prst="rect">
                <a:avLst/>
              </a:prstGeom>
              <a:blipFill rotWithShape="1">
                <a:blip r:embed="rId3"/>
                <a:stretch>
                  <a:fillRect l="-3250" t="-1906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5"/>
              <p:cNvSpPr/>
              <p:nvPr/>
            </p:nvSpPr>
            <p:spPr>
              <a:xfrm>
                <a:off x="711353" y="3595307"/>
                <a:ext cx="7920880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fr-FR" sz="36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Calculer le coefficient directeur de la tangente T à </a:t>
                </a:r>
                <a14:m>
                  <m:oMath xmlns:m="http://schemas.openxmlformats.org/officeDocument/2006/math">
                    <m:r>
                      <a:rPr lang="fr-FR" sz="3600" b="1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𝓒</m:t>
                    </m:r>
                  </m:oMath>
                </a14:m>
                <a:r>
                  <a:rPr lang="fr-FR" sz="36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au point d’abscisse 2 . </a:t>
                </a:r>
              </a:p>
            </p:txBody>
          </p:sp>
        </mc:Choice>
        <mc:Fallback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1353" y="3595307"/>
                <a:ext cx="7920880" cy="1200329"/>
              </a:xfrm>
              <a:prstGeom prst="rect">
                <a:avLst/>
              </a:prstGeom>
              <a:blipFill>
                <a:blip r:embed="rId4"/>
                <a:stretch>
                  <a:fillRect l="-2079" t="-8122" r="-3233" b="-1827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83937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10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504" y="1935480"/>
            <a:ext cx="9036496" cy="1493520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899592" y="2155147"/>
                <a:ext cx="8064896" cy="1440160"/>
              </a:xfrm>
              <a:prstGeom prst="rect">
                <a:avLst/>
              </a:prstGeom>
            </p:spPr>
            <p:txBody>
              <a:bodyPr vert="horz">
                <a:normAutofit fontScale="47500" lnSpcReduction="2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84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84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84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84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84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84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84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84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fr-FR" sz="84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84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fr-FR" sz="84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fr-FR" sz="8400" b="0" i="1" smtClean="0">
                        <a:solidFill>
                          <a:schemeClr val="tx2"/>
                        </a:solidFill>
                        <a:latin typeface="Cambria Math"/>
                      </a:rPr>
                      <m:t>+</m:t>
                    </m:r>
                    <m:r>
                      <a:rPr lang="fr-FR" sz="8400" b="0" i="1" smtClean="0">
                        <a:solidFill>
                          <a:schemeClr val="tx2"/>
                        </a:solidFill>
                        <a:latin typeface="Cambria Math"/>
                      </a:rPr>
                      <m:t>𝑥</m:t>
                    </m:r>
                  </m:oMath>
                </a14:m>
                <a:endParaRPr lang="fr-FR" sz="4300" dirty="0">
                  <a:solidFill>
                    <a:prstClr val="black"/>
                  </a:solidFill>
                </a:endParaRPr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r>
                  <a:rPr lang="fr-FR" sz="40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2155147"/>
                <a:ext cx="8064896" cy="1440160"/>
              </a:xfrm>
              <a:prstGeom prst="rect">
                <a:avLst/>
              </a:prstGeom>
              <a:blipFill rotWithShape="1">
                <a:blip r:embed="rId3"/>
                <a:stretch>
                  <a:fillRect l="-2721" t="-1652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5"/>
              <p:cNvSpPr/>
              <p:nvPr/>
            </p:nvSpPr>
            <p:spPr>
              <a:xfrm>
                <a:off x="712895" y="3429000"/>
                <a:ext cx="7920880" cy="17543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fr-FR" sz="36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Calculer </a:t>
                </a:r>
                <a:r>
                  <a:rPr lang="fr-FR" sz="3600" b="1" dirty="0">
                    <a:solidFill>
                      <a:schemeClr val="tx2"/>
                    </a:solidFill>
                  </a:rPr>
                  <a:t>l’abscisse du point de </a:t>
                </a:r>
                <a14:m>
                  <m:oMath xmlns:m="http://schemas.openxmlformats.org/officeDocument/2006/math">
                    <m:r>
                      <a:rPr lang="fr-FR" sz="3600" b="1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𝓒</m:t>
                    </m:r>
                  </m:oMath>
                </a14:m>
                <a:r>
                  <a:rPr lang="fr-FR" sz="3600" b="1" dirty="0">
                    <a:solidFill>
                      <a:schemeClr val="tx2"/>
                    </a:solidFill>
                  </a:rPr>
                  <a:t> en lequel  la tangente est parallèle à l’axe des abscisses.</a:t>
                </a:r>
              </a:p>
            </p:txBody>
          </p:sp>
        </mc:Choice>
        <mc:Fallback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2895" y="3429000"/>
                <a:ext cx="7920880" cy="1754326"/>
              </a:xfrm>
              <a:prstGeom prst="rect">
                <a:avLst/>
              </a:prstGeom>
              <a:blipFill>
                <a:blip r:embed="rId4"/>
                <a:stretch>
                  <a:fillRect l="-308" t="-6272" r="-1617" b="-1219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899108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fr-FR" sz="8900" dirty="0"/>
              <a:t>Correction</a:t>
            </a:r>
            <a:endParaRPr lang="fr-FR" dirty="0"/>
          </a:p>
        </p:txBody>
      </p:sp>
      <p:sp>
        <p:nvSpPr>
          <p:cNvPr id="5" name="Sous-titre 2"/>
          <p:cNvSpPr>
            <a:spLocks noGrp="1"/>
          </p:cNvSpPr>
          <p:nvPr>
            <p:ph type="subTitle" idx="1"/>
          </p:nvPr>
        </p:nvSpPr>
        <p:spPr>
          <a:xfrm>
            <a:off x="533400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- IREM de Clermont-Ferrand -</a:t>
            </a:r>
          </a:p>
        </p:txBody>
      </p:sp>
    </p:spTree>
    <p:extLst>
      <p:ext uri="{BB962C8B-B14F-4D97-AF65-F5344CB8AC3E}">
        <p14:creationId xmlns:p14="http://schemas.microsoft.com/office/powerpoint/2010/main" val="974503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863080" y="1628800"/>
                <a:ext cx="7920880" cy="1440160"/>
              </a:xfrm>
              <a:prstGeom prst="rect">
                <a:avLst/>
              </a:prstGeom>
            </p:spPr>
            <p:txBody>
              <a:bodyPr vert="horz">
                <a:normAutofit fontScale="62500" lnSpcReduction="2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64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64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64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64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64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64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64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6400" i="1">
                        <a:solidFill>
                          <a:schemeClr val="tx2"/>
                        </a:solidFill>
                        <a:latin typeface="Cambria Math"/>
                      </a:rPr>
                      <m:t>=3</m:t>
                    </m:r>
                    <m:r>
                      <a:rPr lang="fr-FR" sz="6400" i="1">
                        <a:solidFill>
                          <a:schemeClr val="tx2"/>
                        </a:solidFill>
                        <a:latin typeface="Cambria Math"/>
                      </a:rPr>
                      <m:t>𝑥</m:t>
                    </m:r>
                    <m:r>
                      <a:rPr lang="fr-FR" sz="6400" i="1">
                        <a:solidFill>
                          <a:schemeClr val="tx2"/>
                        </a:solidFill>
                        <a:latin typeface="Cambria Math"/>
                      </a:rPr>
                      <m:t>−7</m:t>
                    </m:r>
                  </m:oMath>
                </a14:m>
                <a:endParaRPr lang="fr-FR" sz="6400" dirty="0">
                  <a:solidFill>
                    <a:schemeClr val="tx2"/>
                  </a:solidFill>
                </a:endParaRPr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endParaRPr lang="fr-FR" sz="4300" dirty="0">
                  <a:solidFill>
                    <a:prstClr val="black"/>
                  </a:solidFill>
                </a:endParaRPr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r>
                  <a:rPr lang="fr-FR" sz="40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3080" y="1628800"/>
                <a:ext cx="7920880" cy="1440160"/>
              </a:xfrm>
              <a:prstGeom prst="rect">
                <a:avLst/>
              </a:prstGeom>
              <a:blipFill rotWithShape="1">
                <a:blip r:embed="rId2"/>
                <a:stretch>
                  <a:fillRect l="-2771" t="-1652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503040" y="2361074"/>
                <a:ext cx="864096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4000" b="1" dirty="0">
                    <a:solidFill>
                      <a:schemeClr val="tx2"/>
                    </a:solidFill>
                  </a:rPr>
                  <a:t>Calculer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40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40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fr-FR" sz="40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40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40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fr-FR" sz="40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𝟒</m:t>
                        </m:r>
                      </m:e>
                    </m:d>
                    <m:r>
                      <a:rPr lang="fr-FR" sz="4000" b="1" i="1" smtClean="0">
                        <a:solidFill>
                          <a:schemeClr val="tx2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4000" b="1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040" y="2361074"/>
                <a:ext cx="8640960" cy="707886"/>
              </a:xfrm>
              <a:prstGeom prst="rect">
                <a:avLst/>
              </a:prstGeom>
              <a:blipFill rotWithShape="1">
                <a:blip r:embed="rId3"/>
                <a:stretch>
                  <a:fillRect t="-15517" b="-3620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107504" y="3501008"/>
                <a:ext cx="907300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3600" dirty="0">
                    <a:solidFill>
                      <a:srgbClr val="00B050"/>
                    </a:solidFill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</a:rPr>
                      <m:t>𝑥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ℝ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,  </m:t>
                    </m:r>
                    <m:sSup>
                      <m:sSup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=3</m:t>
                    </m:r>
                  </m:oMath>
                </a14:m>
                <a:r>
                  <a:rPr lang="fr-FR" sz="3600" dirty="0">
                    <a:solidFill>
                      <a:srgbClr val="00B050"/>
                    </a:solidFill>
                  </a:rPr>
                  <a:t> donc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−4</m:t>
                        </m:r>
                      </m:e>
                    </m:d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</a:rPr>
                      <m:t>=3.</m:t>
                    </m:r>
                  </m:oMath>
                </a14:m>
                <a:endParaRPr lang="fr-FR" sz="36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3501008"/>
                <a:ext cx="9073008" cy="646331"/>
              </a:xfrm>
              <a:prstGeom prst="rect">
                <a:avLst/>
              </a:prstGeom>
              <a:blipFill rotWithShape="1">
                <a:blip r:embed="rId4"/>
                <a:stretch>
                  <a:fillRect l="-2083" t="-14151" b="-3490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37843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2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793530" y="1556792"/>
                <a:ext cx="7920880" cy="1440160"/>
              </a:xfrm>
              <a:prstGeom prst="rect">
                <a:avLst/>
              </a:prstGeom>
            </p:spPr>
            <p:txBody>
              <a:bodyPr vert="horz">
                <a:normAutofit fontScale="62500" lnSpcReduction="2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64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64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64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64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64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64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64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6400" i="1">
                        <a:solidFill>
                          <a:schemeClr val="tx2"/>
                        </a:solidFill>
                        <a:latin typeface="Cambria Math"/>
                      </a:rPr>
                      <m:t>=3</m:t>
                    </m:r>
                    <m:r>
                      <a:rPr lang="fr-FR" sz="6400" i="1">
                        <a:solidFill>
                          <a:schemeClr val="tx2"/>
                        </a:solidFill>
                        <a:latin typeface="Cambria Math"/>
                      </a:rPr>
                      <m:t>𝑥</m:t>
                    </m:r>
                    <m:r>
                      <a:rPr lang="fr-FR" sz="6400" i="1">
                        <a:solidFill>
                          <a:schemeClr val="tx2"/>
                        </a:solidFill>
                        <a:latin typeface="Cambria Math"/>
                      </a:rPr>
                      <m:t>−7</m:t>
                    </m:r>
                  </m:oMath>
                </a14:m>
                <a:endParaRPr lang="fr-FR" sz="6400" dirty="0">
                  <a:solidFill>
                    <a:schemeClr val="tx2"/>
                  </a:solidFill>
                </a:endParaRPr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endParaRPr lang="fr-FR" sz="4300" dirty="0">
                  <a:solidFill>
                    <a:prstClr val="black"/>
                  </a:solidFill>
                </a:endParaRPr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r>
                  <a:rPr lang="fr-FR" sz="40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3530" y="1556792"/>
                <a:ext cx="7920880" cy="1440160"/>
              </a:xfrm>
              <a:prstGeom prst="rect">
                <a:avLst/>
              </a:prstGeom>
              <a:blipFill rotWithShape="1">
                <a:blip r:embed="rId2"/>
                <a:stretch>
                  <a:fillRect l="-2692" t="-1645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ZoneTexte 4"/>
              <p:cNvSpPr txBox="1"/>
              <p:nvPr/>
            </p:nvSpPr>
            <p:spPr>
              <a:xfrm>
                <a:off x="180691" y="2420887"/>
                <a:ext cx="8640960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600" b="1" dirty="0">
                    <a:solidFill>
                      <a:schemeClr val="tx2"/>
                    </a:solidFill>
                  </a:rPr>
                  <a:t>Calculer l’ordonnée du point de </a:t>
                </a:r>
                <a14:m>
                  <m:oMath xmlns:m="http://schemas.openxmlformats.org/officeDocument/2006/math">
                    <m:r>
                      <a:rPr lang="fr-FR" sz="3600" b="1" i="1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𝓒</m:t>
                    </m:r>
                  </m:oMath>
                </a14:m>
                <a:r>
                  <a:rPr lang="fr-FR" sz="3600" b="1" dirty="0">
                    <a:solidFill>
                      <a:schemeClr val="tx2"/>
                    </a:solidFill>
                  </a:rPr>
                  <a:t> d’abscisse </a:t>
                </a:r>
                <a14:m>
                  <m:oMath xmlns:m="http://schemas.openxmlformats.org/officeDocument/2006/math">
                    <m:r>
                      <a:rPr lang="fr-FR" sz="3600" b="1" i="1" dirty="0" smtClean="0">
                        <a:solidFill>
                          <a:schemeClr val="tx2"/>
                        </a:solidFill>
                        <a:latin typeface="Cambria Math"/>
                      </a:rPr>
                      <m:t>−</m:t>
                    </m:r>
                    <m:r>
                      <a:rPr lang="fr-FR" sz="3600" b="1" i="1" dirty="0" smtClean="0">
                        <a:solidFill>
                          <a:schemeClr val="tx2"/>
                        </a:solidFill>
                        <a:latin typeface="Cambria Math"/>
                      </a:rPr>
                      <m:t>𝟒</m:t>
                    </m:r>
                    <m:r>
                      <a:rPr lang="fr-FR" sz="3600" b="1" i="1" dirty="0" smtClean="0">
                        <a:solidFill>
                          <a:schemeClr val="tx2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3600" b="1" dirty="0">
                  <a:solidFill>
                    <a:schemeClr val="tx2"/>
                  </a:solidFill>
                </a:endParaRPr>
              </a:p>
            </p:txBody>
          </p:sp>
        </mc:Choice>
        <mc:Fallback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691" y="2420887"/>
                <a:ext cx="8640960" cy="1200329"/>
              </a:xfrm>
              <a:prstGeom prst="rect">
                <a:avLst/>
              </a:prstGeom>
              <a:blipFill>
                <a:blip r:embed="rId3"/>
                <a:stretch>
                  <a:fillRect t="-7614" b="-1827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-349652" y="3730170"/>
                <a:ext cx="9701646" cy="21852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600" b="0" i="1" smtClean="0">
                          <a:solidFill>
                            <a:srgbClr val="00B050"/>
                          </a:solidFill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fr-FR" sz="36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3600" b="0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−4</m:t>
                          </m:r>
                        </m:e>
                      </m:d>
                      <m:r>
                        <a:rPr lang="fr-FR" sz="3600" b="0" i="1" smtClean="0">
                          <a:solidFill>
                            <a:srgbClr val="00B050"/>
                          </a:solidFill>
                          <a:latin typeface="Cambria Math"/>
                        </a:rPr>
                        <m:t>=3</m:t>
                      </m:r>
                      <m:r>
                        <a:rPr lang="fr-FR" sz="3600" b="0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×</m:t>
                      </m:r>
                      <m:d>
                        <m:dPr>
                          <m:ctrlPr>
                            <a:rPr lang="fr-FR" sz="36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a:rPr lang="fr-FR" sz="3600" b="0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−4</m:t>
                          </m:r>
                        </m:e>
                      </m:d>
                      <m:r>
                        <a:rPr lang="fr-FR" sz="3600" b="0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−7=−19</m:t>
                      </m:r>
                    </m:oMath>
                  </m:oMathPara>
                </a14:m>
                <a:endParaRPr lang="fr-FR" sz="3600" b="0" dirty="0">
                  <a:solidFill>
                    <a:srgbClr val="00B050"/>
                  </a:solidFill>
                  <a:latin typeface="Cambria" panose="02040503050406030204" pitchFamily="18" charset="0"/>
                  <a:ea typeface="Cambria Math"/>
                </a:endParaRPr>
              </a:p>
              <a:p>
                <a:pPr algn="ctr"/>
                <a:r>
                  <a:rPr lang="fr-FR" sz="3600" dirty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   donc l’ordonnée du point de C  d’abscisse </a:t>
                </a:r>
                <a14:m>
                  <m:oMath xmlns:m="http://schemas.openxmlformats.org/officeDocument/2006/math">
                    <m:r>
                      <a:rPr lang="fr-FR" sz="3600" b="0" i="0" smtClean="0">
                        <a:solidFill>
                          <a:srgbClr val="00B050"/>
                        </a:solidFill>
                        <a:latin typeface="Cambria Math"/>
                      </a:rPr>
                      <m:t>−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</a:rPr>
                      <m:t>4</m:t>
                    </m:r>
                  </m:oMath>
                </a14:m>
                <a:r>
                  <a:rPr lang="fr-FR" sz="3600" dirty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 est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−19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.</m:t>
                    </m:r>
                  </m:oMath>
                </a14:m>
                <a:endParaRPr lang="fr-FR" sz="3600" dirty="0">
                  <a:solidFill>
                    <a:srgbClr val="00B050"/>
                  </a:solidFill>
                  <a:latin typeface="Cambria" panose="02040503050406030204" pitchFamily="18" charset="0"/>
                  <a:ea typeface="Cambria Math"/>
                </a:endParaRPr>
              </a:p>
              <a:p>
                <a:pPr algn="ctr"/>
                <a:r>
                  <a:rPr lang="fr-FR" sz="2800" dirty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  </a:t>
                </a:r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349652" y="3730170"/>
                <a:ext cx="9701646" cy="2185214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4873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756" y="1900558"/>
            <a:ext cx="9036496" cy="1493520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395536" y="1412776"/>
                <a:ext cx="8424936" cy="1440160"/>
              </a:xfrm>
              <a:prstGeom prst="rect">
                <a:avLst/>
              </a:prstGeom>
            </p:spPr>
            <p:txBody>
              <a:bodyPr vert="horz">
                <a:normAutofit fontScale="47500" lnSpcReduction="2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84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84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84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84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84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84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84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8400" i="1">
                        <a:solidFill>
                          <a:schemeClr val="tx2"/>
                        </a:solidFill>
                        <a:latin typeface="Cambria Math"/>
                      </a:rPr>
                      <m:t>=−</m:t>
                    </m:r>
                    <m:f>
                      <m:fPr>
                        <m:ctrlPr>
                          <a:rPr lang="fr-FR" sz="84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84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fr-FR" sz="84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  <m:r>
                      <a:rPr lang="fr-FR" sz="8400" i="1">
                        <a:solidFill>
                          <a:schemeClr val="tx2"/>
                        </a:solidFill>
                        <a:latin typeface="Cambria Math"/>
                      </a:rPr>
                      <m:t>𝑥</m:t>
                    </m:r>
                    <m:r>
                      <a:rPr lang="fr-FR" sz="8400" i="1">
                        <a:solidFill>
                          <a:schemeClr val="tx2"/>
                        </a:solidFill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fr-FR" sz="84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84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fr-FR" sz="84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7</m:t>
                        </m:r>
                      </m:den>
                    </m:f>
                  </m:oMath>
                </a14:m>
                <a:endParaRPr lang="fr-FR" sz="8400" dirty="0">
                  <a:solidFill>
                    <a:schemeClr val="tx2"/>
                  </a:solidFill>
                </a:endParaRPr>
              </a:p>
              <a:p>
                <a:pPr marL="0" indent="0">
                  <a:buClr>
                    <a:srgbClr val="5BD078"/>
                  </a:buClr>
                  <a:buNone/>
                </a:pPr>
                <a:endParaRPr lang="fr-FR" sz="4300" dirty="0">
                  <a:solidFill>
                    <a:prstClr val="black"/>
                  </a:solidFill>
                </a:endParaRPr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r>
                  <a:rPr lang="fr-FR" sz="40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1412776"/>
                <a:ext cx="8424936" cy="1440160"/>
              </a:xfrm>
              <a:prstGeom prst="rect">
                <a:avLst/>
              </a:prstGeom>
              <a:blipFill rotWithShape="1">
                <a:blip r:embed="rId2"/>
                <a:stretch>
                  <a:fillRect l="-2605" t="-889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1475656" y="2283549"/>
                <a:ext cx="6445224" cy="11387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4000" b="1" dirty="0">
                    <a:solidFill>
                      <a:schemeClr val="tx2"/>
                    </a:solidFill>
                  </a:rPr>
                  <a:t>Calculer  </a:t>
                </a:r>
                <a14:m>
                  <m:oMath xmlns:m="http://schemas.openxmlformats.org/officeDocument/2006/math">
                    <m:r>
                      <a:rPr lang="fr-FR" sz="4000" b="1" i="1">
                        <a:solidFill>
                          <a:schemeClr val="tx2"/>
                        </a:solidFill>
                        <a:latin typeface="Cambria Math"/>
                      </a:rPr>
                      <m:t>𝒇</m:t>
                    </m:r>
                    <m:r>
                      <a:rPr lang="fr-FR" sz="4000" b="1" i="1">
                        <a:solidFill>
                          <a:schemeClr val="tx2"/>
                        </a:solidFill>
                        <a:latin typeface="Cambria Math"/>
                      </a:rPr>
                      <m:t>′(</m:t>
                    </m:r>
                    <m:r>
                      <a:rPr lang="fr-FR" sz="4000" b="1" i="1">
                        <a:solidFill>
                          <a:schemeClr val="tx2"/>
                        </a:solidFill>
                        <a:latin typeface="Cambria Math"/>
                      </a:rPr>
                      <m:t>𝟏</m:t>
                    </m:r>
                    <m:r>
                      <a:rPr lang="fr-FR" sz="4000" b="1" i="1">
                        <a:solidFill>
                          <a:schemeClr val="tx2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fr-FR" sz="4000" b="1" dirty="0">
                    <a:solidFill>
                      <a:schemeClr val="tx2"/>
                    </a:solidFill>
                  </a:rPr>
                  <a:t> et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40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40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fr-FR" sz="40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40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40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fr-FR" sz="40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𝟐</m:t>
                        </m:r>
                      </m:e>
                    </m:d>
                    <m:r>
                      <a:rPr lang="fr-FR" sz="4000" b="1" i="1">
                        <a:solidFill>
                          <a:schemeClr val="tx2"/>
                        </a:solidFill>
                        <a:latin typeface="Cambria Math"/>
                      </a:rPr>
                      <m:t>. </m:t>
                    </m:r>
                  </m:oMath>
                </a14:m>
                <a:endParaRPr lang="fr-FR" sz="4000" b="1" dirty="0">
                  <a:solidFill>
                    <a:schemeClr val="tx2"/>
                  </a:solidFill>
                </a:endParaRPr>
              </a:p>
              <a:p>
                <a:endParaRPr lang="fr-FR" sz="2800" b="1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2283549"/>
                <a:ext cx="6445224" cy="1138773"/>
              </a:xfrm>
              <a:prstGeom prst="rect">
                <a:avLst/>
              </a:prstGeom>
              <a:blipFill rotWithShape="1">
                <a:blip r:embed="rId3"/>
                <a:stretch>
                  <a:fillRect l="-3311" t="-967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/>
              <p:cNvSpPr txBox="1"/>
              <p:nvPr/>
            </p:nvSpPr>
            <p:spPr>
              <a:xfrm>
                <a:off x="107504" y="3501008"/>
                <a:ext cx="8928992" cy="17082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600" dirty="0">
                    <a:solidFill>
                      <a:srgbClr val="00B050"/>
                    </a:solidFill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</a:rPr>
                      <m:t>𝑥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ℝ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,   </m:t>
                    </m:r>
                    <m:sSup>
                      <m:sSup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=−</m:t>
                    </m:r>
                    <m:f>
                      <m:f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3</m:t>
                        </m:r>
                      </m:num>
                      <m:den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fr-FR" sz="3600" dirty="0">
                    <a:solidFill>
                      <a:srgbClr val="00B050"/>
                    </a:solidFill>
                  </a:rPr>
                  <a:t> </a:t>
                </a:r>
              </a:p>
              <a:p>
                <a:pPr algn="ctr"/>
                <a:r>
                  <a:rPr lang="fr-FR" sz="3600" dirty="0">
                    <a:solidFill>
                      <a:srgbClr val="00B050"/>
                    </a:solidFill>
                  </a:rPr>
                  <a:t>donc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1</m:t>
                        </m:r>
                      </m:e>
                    </m:d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−2</m:t>
                        </m:r>
                      </m:e>
                    </m:d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</a:rPr>
                      <m:t>=−</m:t>
                    </m:r>
                    <m:f>
                      <m:f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36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7" name="ZoneTexte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3501008"/>
                <a:ext cx="8928992" cy="1708225"/>
              </a:xfrm>
              <a:prstGeom prst="rect">
                <a:avLst/>
              </a:prstGeom>
              <a:blipFill rotWithShape="1">
                <a:blip r:embed="rId4"/>
                <a:stretch>
                  <a:fillRect b="-320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66784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4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504" y="1935480"/>
            <a:ext cx="9036496" cy="1493520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930374" y="1844824"/>
                <a:ext cx="8064896" cy="1440160"/>
              </a:xfrm>
              <a:prstGeom prst="rect">
                <a:avLst/>
              </a:prstGeom>
            </p:spPr>
            <p:txBody>
              <a:bodyPr vert="horz">
                <a:normAutofit fontScale="55000" lnSpcReduction="2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84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84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84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84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84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84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84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𝑡</m:t>
                        </m:r>
                      </m:e>
                    </m:d>
                    <m:r>
                      <a:rPr lang="fr-FR" sz="8400" i="1">
                        <a:solidFill>
                          <a:schemeClr val="tx2"/>
                        </a:solidFill>
                        <a:latin typeface="Cambria Math"/>
                      </a:rPr>
                      <m:t>=−</m:t>
                    </m:r>
                  </m:oMath>
                </a14:m>
                <a:r>
                  <a:rPr lang="fr-FR" sz="8400" dirty="0">
                    <a:solidFill>
                      <a:schemeClr val="tx2"/>
                    </a:solidFill>
                  </a:rPr>
                  <a:t>8</a:t>
                </a:r>
              </a:p>
              <a:p>
                <a:pPr marL="0" indent="0">
                  <a:buClr>
                    <a:srgbClr val="5BD078"/>
                  </a:buClr>
                  <a:buNone/>
                </a:pPr>
                <a:endParaRPr lang="fr-FR" sz="4300" dirty="0">
                  <a:solidFill>
                    <a:prstClr val="black"/>
                  </a:solidFill>
                </a:endParaRPr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r>
                  <a:rPr lang="fr-FR" sz="40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0374" y="1844824"/>
                <a:ext cx="8064896" cy="1440160"/>
              </a:xfrm>
              <a:prstGeom prst="rect">
                <a:avLst/>
              </a:prstGeom>
              <a:blipFill rotWithShape="1">
                <a:blip r:embed="rId3"/>
                <a:stretch>
                  <a:fillRect l="-3250" t="-1906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1385392" y="2708920"/>
                <a:ext cx="6445224" cy="18637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4000" b="1" dirty="0">
                    <a:solidFill>
                      <a:schemeClr val="tx2"/>
                    </a:solidFill>
                  </a:rPr>
                  <a:t>Calculer </a:t>
                </a:r>
                <a14:m>
                  <m:oMath xmlns:m="http://schemas.openxmlformats.org/officeDocument/2006/math">
                    <m:r>
                      <a:rPr lang="fr-FR" sz="4000" b="1" i="1">
                        <a:solidFill>
                          <a:schemeClr val="tx2"/>
                        </a:solidFill>
                        <a:latin typeface="Cambria Math"/>
                      </a:rPr>
                      <m:t>𝒇</m:t>
                    </m:r>
                    <m:d>
                      <m:dPr>
                        <m:ctrlPr>
                          <a:rPr lang="fr-FR" sz="40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ad>
                          <m:radPr>
                            <m:degHide m:val="on"/>
                            <m:ctrlPr>
                              <a:rPr lang="fr-FR" sz="4000" b="1" i="1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fr-FR" sz="4000" b="1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𝟐</m:t>
                            </m:r>
                          </m:e>
                        </m:rad>
                      </m:e>
                    </m:d>
                  </m:oMath>
                </a14:m>
                <a:r>
                  <a:rPr lang="fr-FR" sz="4000" b="1" dirty="0">
                    <a:solidFill>
                      <a:schemeClr val="tx2"/>
                    </a:solidFill>
                  </a:rPr>
                  <a:t> et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40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40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fr-FR" sz="40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40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ad>
                          <m:radPr>
                            <m:degHide m:val="on"/>
                            <m:ctrlPr>
                              <a:rPr lang="fr-FR" sz="4000" b="1" i="1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fr-FR" sz="4000" b="1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𝟐</m:t>
                            </m:r>
                          </m:e>
                        </m:rad>
                      </m:e>
                    </m:d>
                    <m:r>
                      <a:rPr lang="fr-FR" sz="4000" b="1" i="1">
                        <a:solidFill>
                          <a:schemeClr val="tx2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4000" b="1" dirty="0">
                  <a:solidFill>
                    <a:schemeClr val="tx2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1" i="1">
                          <a:solidFill>
                            <a:schemeClr val="tx2"/>
                          </a:solidFill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fr-FR" sz="4000" b="1" dirty="0">
                  <a:solidFill>
                    <a:schemeClr val="tx2"/>
                  </a:solidFill>
                </a:endParaRPr>
              </a:p>
              <a:p>
                <a:endParaRPr lang="fr-FR" sz="2800" b="1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5392" y="2708920"/>
                <a:ext cx="6445224" cy="1863715"/>
              </a:xfrm>
              <a:prstGeom prst="rect">
                <a:avLst/>
              </a:prstGeom>
              <a:blipFill rotWithShape="1">
                <a:blip r:embed="rId4"/>
                <a:stretch>
                  <a:fillRect l="-3308" t="-163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107504" y="3622208"/>
                <a:ext cx="8928992" cy="756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600" b="0" i="1" smtClean="0">
                          <a:solidFill>
                            <a:srgbClr val="00B050"/>
                          </a:solidFill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fr-FR" sz="36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ad>
                            <m:radPr>
                              <m:degHide m:val="on"/>
                              <m:ctrlPr>
                                <a:rPr lang="fr-FR" sz="36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3600" b="0" i="1" smtClean="0">
                                  <a:solidFill>
                                    <a:srgbClr val="00B050"/>
                                  </a:solidFill>
                                  <a:latin typeface="Cambria Math"/>
                                </a:rPr>
                                <m:t>2</m:t>
                              </m:r>
                            </m:e>
                          </m:rad>
                        </m:e>
                      </m:d>
                      <m:r>
                        <a:rPr lang="fr-FR" sz="3600" b="0" i="1" smtClean="0">
                          <a:solidFill>
                            <a:srgbClr val="00B050"/>
                          </a:solidFill>
                          <a:latin typeface="Cambria Math"/>
                        </a:rPr>
                        <m:t>=−8</m:t>
                      </m:r>
                    </m:oMath>
                  </m:oMathPara>
                </a14:m>
                <a:endParaRPr lang="fr-FR" sz="36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3622208"/>
                <a:ext cx="8928992" cy="756041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53752" y="4572635"/>
                <a:ext cx="9036496" cy="7447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fr-FR" sz="3600" dirty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Pour tout t</a:t>
                </a:r>
                <a14:m>
                  <m:oMath xmlns:m="http://schemas.openxmlformats.org/officeDocument/2006/math">
                    <m:r>
                      <a:rPr lang="fr-FR" sz="3600" b="0" i="0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 </m:t>
                    </m:r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ℝ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,</m:t>
                    </m:r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  </m:t>
                    </m:r>
                    <m:sSup>
                      <m:sSupPr>
                        <m:ctrlPr>
                          <a:rPr lang="fr-FR" sz="36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fr-FR" sz="3600" i="1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fr-FR" sz="3600" i="1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6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𝑡</m:t>
                        </m:r>
                      </m:e>
                    </m:d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=0</m:t>
                    </m:r>
                  </m:oMath>
                </a14:m>
                <a:r>
                  <a:rPr lang="fr-FR" sz="3600" dirty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 donc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6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3600" i="1">
                            <a:solidFill>
                              <a:srgbClr val="00B050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600" i="1">
                            <a:solidFill>
                              <a:srgbClr val="00B050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6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ad>
                          <m:radPr>
                            <m:degHide m:val="on"/>
                            <m:ctrlPr>
                              <a:rPr lang="fr-FR" sz="360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fr-FR" sz="3600" i="1">
                                <a:solidFill>
                                  <a:srgbClr val="00B050"/>
                                </a:solidFill>
                                <a:latin typeface="Cambria Math"/>
                              </a:rPr>
                              <m:t>2</m:t>
                            </m:r>
                          </m:e>
                        </m:rad>
                      </m:e>
                    </m:d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</a:rPr>
                      <m:t>=0.</m:t>
                    </m:r>
                  </m:oMath>
                </a14:m>
                <a:endParaRPr lang="fr-FR" sz="3600" dirty="0">
                  <a:solidFill>
                    <a:srgbClr val="00B050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52" y="4572635"/>
                <a:ext cx="9036496" cy="744756"/>
              </a:xfrm>
              <a:prstGeom prst="rect">
                <a:avLst/>
              </a:prstGeom>
              <a:blipFill rotWithShape="1">
                <a:blip r:embed="rId6"/>
                <a:stretch>
                  <a:fillRect l="-2092" t="-4918" b="-2459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13488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5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504" y="1935480"/>
            <a:ext cx="9036496" cy="1493520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871895" y="1628800"/>
                <a:ext cx="8064896" cy="1440160"/>
              </a:xfrm>
              <a:prstGeom prst="rect">
                <a:avLst/>
              </a:prstGeom>
            </p:spPr>
            <p:txBody>
              <a:bodyPr vert="horz">
                <a:normAutofit fontScale="55000" lnSpcReduction="2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84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84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84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84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84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84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84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84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r>
                      <a:rPr lang="fr-FR" sz="8400" b="0" i="1" smtClean="0">
                        <a:solidFill>
                          <a:schemeClr val="tx2"/>
                        </a:solidFill>
                        <a:latin typeface="Cambria Math"/>
                      </a:rPr>
                      <m:t>𝑥</m:t>
                    </m:r>
                    <m:r>
                      <a:rPr lang="fr-FR" sz="8400" b="0" i="1" smtClean="0">
                        <a:solidFill>
                          <a:schemeClr val="tx2"/>
                        </a:solidFill>
                        <a:latin typeface="Cambria Math"/>
                      </a:rPr>
                      <m:t>²</m:t>
                    </m:r>
                  </m:oMath>
                </a14:m>
                <a:endParaRPr lang="fr-FR" sz="4300" dirty="0">
                  <a:solidFill>
                    <a:prstClr val="black"/>
                  </a:solidFill>
                </a:endParaRPr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r>
                  <a:rPr lang="fr-FR" sz="40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1895" y="1628800"/>
                <a:ext cx="8064896" cy="1440160"/>
              </a:xfrm>
              <a:prstGeom prst="rect">
                <a:avLst/>
              </a:prstGeom>
              <a:blipFill rotWithShape="1">
                <a:blip r:embed="rId3"/>
                <a:stretch>
                  <a:fillRect l="-3175" t="-1906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2447764" y="2386244"/>
                <a:ext cx="4248472" cy="1754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4000" b="1" dirty="0">
                    <a:solidFill>
                      <a:schemeClr val="tx2"/>
                    </a:solidFill>
                  </a:rPr>
                  <a:t>Calculer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40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40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fr-FR" sz="40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40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40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fr-FR" sz="40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𝟒</m:t>
                        </m:r>
                      </m:e>
                    </m:d>
                    <m:r>
                      <a:rPr lang="fr-FR" sz="4000" b="1" i="1">
                        <a:solidFill>
                          <a:schemeClr val="tx2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4000" b="1" dirty="0">
                  <a:solidFill>
                    <a:schemeClr val="tx2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1" i="1">
                          <a:solidFill>
                            <a:schemeClr val="tx2"/>
                          </a:solidFill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fr-FR" sz="4000" b="1" dirty="0">
                  <a:solidFill>
                    <a:schemeClr val="tx2"/>
                  </a:solidFill>
                </a:endParaRPr>
              </a:p>
              <a:p>
                <a:endParaRPr lang="fr-FR" sz="2800" b="1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47764" y="2386244"/>
                <a:ext cx="4248472" cy="1754326"/>
              </a:xfrm>
              <a:prstGeom prst="rect">
                <a:avLst/>
              </a:prstGeom>
              <a:blipFill rotWithShape="1">
                <a:blip r:embed="rId4"/>
                <a:stretch>
                  <a:fillRect l="-5172" t="-625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107504" y="3501008"/>
                <a:ext cx="892899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600" dirty="0">
                    <a:solidFill>
                      <a:srgbClr val="00B050"/>
                    </a:solidFill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</a:rPr>
                      <m:t>𝑥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ℝ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,   </m:t>
                    </m:r>
                    <m:sSup>
                      <m:sSup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=2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𝑥</m:t>
                    </m:r>
                  </m:oMath>
                </a14:m>
                <a:r>
                  <a:rPr lang="fr-FR" sz="3600" dirty="0">
                    <a:solidFill>
                      <a:srgbClr val="00B050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3501008"/>
                <a:ext cx="8928992" cy="646331"/>
              </a:xfrm>
              <a:prstGeom prst="rect">
                <a:avLst/>
              </a:prstGeom>
              <a:blipFill rotWithShape="1">
                <a:blip r:embed="rId5"/>
                <a:stretch>
                  <a:fillRect t="-14151" b="-3490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1115616" y="4437112"/>
                <a:ext cx="6912768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fr-FR" sz="3600" dirty="0">
                    <a:solidFill>
                      <a:srgbClr val="00B050"/>
                    </a:solidFill>
                  </a:rPr>
                  <a:t>donc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6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3600" i="1">
                            <a:solidFill>
                              <a:srgbClr val="00B050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600" i="1">
                            <a:solidFill>
                              <a:srgbClr val="00B050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6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i="1">
                            <a:solidFill>
                              <a:srgbClr val="00B050"/>
                            </a:solidFill>
                            <a:latin typeface="Cambria Math"/>
                          </a:rPr>
                          <m:t>−4</m:t>
                        </m:r>
                      </m:e>
                    </m:d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</a:rPr>
                      <m:t>=2</m:t>
                    </m:r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×(−4)=−8</m:t>
                    </m:r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36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4437112"/>
                <a:ext cx="6912768" cy="646331"/>
              </a:xfrm>
              <a:prstGeom prst="rect">
                <a:avLst/>
              </a:prstGeom>
              <a:blipFill rotWithShape="1">
                <a:blip r:embed="rId6"/>
                <a:stretch>
                  <a:fillRect t="-14151" b="-3490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47712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6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504" y="1935480"/>
            <a:ext cx="9036496" cy="1493520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921384" y="1459489"/>
                <a:ext cx="8064896" cy="1440160"/>
              </a:xfrm>
              <a:prstGeom prst="rect">
                <a:avLst/>
              </a:prstGeom>
            </p:spPr>
            <p:txBody>
              <a:bodyPr vert="horz">
                <a:normAutofit fontScale="55000" lnSpcReduction="2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84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84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84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84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84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84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84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84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r>
                      <a:rPr lang="fr-FR" sz="8400" b="0" i="1" smtClean="0">
                        <a:solidFill>
                          <a:schemeClr val="tx2"/>
                        </a:solidFill>
                        <a:latin typeface="Cambria Math"/>
                      </a:rPr>
                      <m:t>𝑥</m:t>
                    </m:r>
                    <m:r>
                      <a:rPr lang="fr-FR" sz="8400" b="0" i="1" smtClean="0">
                        <a:solidFill>
                          <a:schemeClr val="tx2"/>
                        </a:solidFill>
                        <a:latin typeface="Cambria Math"/>
                      </a:rPr>
                      <m:t>²</m:t>
                    </m:r>
                  </m:oMath>
                </a14:m>
                <a:endParaRPr lang="fr-FR" sz="4300" dirty="0">
                  <a:solidFill>
                    <a:prstClr val="black"/>
                  </a:solidFill>
                </a:endParaRPr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r>
                  <a:rPr lang="fr-FR" sz="40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1384" y="1459489"/>
                <a:ext cx="8064896" cy="1440160"/>
              </a:xfrm>
              <a:prstGeom prst="rect">
                <a:avLst/>
              </a:prstGeom>
              <a:blipFill rotWithShape="1">
                <a:blip r:embed="rId3"/>
                <a:stretch>
                  <a:fillRect l="-3175" t="-1898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5"/>
              <p:cNvSpPr/>
              <p:nvPr/>
            </p:nvSpPr>
            <p:spPr>
              <a:xfrm>
                <a:off x="611560" y="2303572"/>
                <a:ext cx="7920880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fr-FR" sz="36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Calculer le coefficient directeur de la tangente T à </a:t>
                </a:r>
                <a14:m>
                  <m:oMath xmlns:m="http://schemas.openxmlformats.org/officeDocument/2006/math">
                    <m:r>
                      <a:rPr lang="fr-FR" sz="3600" b="1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𝓒</m:t>
                    </m:r>
                  </m:oMath>
                </a14:m>
                <a:r>
                  <a:rPr lang="fr-FR" sz="36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au point d’abscisse 3 . </a:t>
                </a:r>
              </a:p>
            </p:txBody>
          </p:sp>
        </mc:Choice>
        <mc:Fallback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2303572"/>
                <a:ext cx="7920880" cy="1200329"/>
              </a:xfrm>
              <a:prstGeom prst="rect">
                <a:avLst/>
              </a:prstGeom>
              <a:blipFill>
                <a:blip r:embed="rId4"/>
                <a:stretch>
                  <a:fillRect l="-2000" t="-8122" r="-3231" b="-1827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827584" y="3645024"/>
                <a:ext cx="770485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3600" dirty="0">
                    <a:solidFill>
                      <a:srgbClr val="00B050"/>
                    </a:solidFill>
                  </a:rPr>
                  <a:t>Le coefficient directeur de T est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3</m:t>
                        </m:r>
                      </m:e>
                    </m:d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</a:rPr>
                      <m:t>.</m:t>
                    </m:r>
                  </m:oMath>
                </a14:m>
                <a:r>
                  <a:rPr lang="fr-FR" sz="3600" dirty="0">
                    <a:solidFill>
                      <a:srgbClr val="00B050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3645024"/>
                <a:ext cx="7704856" cy="646331"/>
              </a:xfrm>
              <a:prstGeom prst="rect">
                <a:avLst/>
              </a:prstGeom>
              <a:blipFill rotWithShape="1">
                <a:blip r:embed="rId5"/>
                <a:stretch>
                  <a:fillRect l="-2453" t="-14151" b="-3490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1475656" y="4365104"/>
                <a:ext cx="6552728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fr-FR" sz="3600" dirty="0">
                    <a:solidFill>
                      <a:srgbClr val="00B050"/>
                    </a:solidFill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</a:rPr>
                      <m:t>𝑥</m:t>
                    </m:r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ℝ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,  </m:t>
                    </m:r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 </m:t>
                    </m:r>
                    <m:sSup>
                      <m:sSupPr>
                        <m:ctrlPr>
                          <a:rPr lang="fr-FR" sz="36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fr-FR" sz="3600" i="1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fr-FR" sz="3600" i="1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6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fr-FR" sz="3600" i="1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=2</m:t>
                    </m:r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𝑥</m:t>
                    </m:r>
                  </m:oMath>
                </a14:m>
                <a:r>
                  <a:rPr lang="fr-FR" sz="3600" dirty="0">
                    <a:solidFill>
                      <a:srgbClr val="00B050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4365104"/>
                <a:ext cx="6552728" cy="646331"/>
              </a:xfrm>
              <a:prstGeom prst="rect">
                <a:avLst/>
              </a:prstGeom>
              <a:blipFill rotWithShape="1">
                <a:blip r:embed="rId6"/>
                <a:stretch>
                  <a:fillRect t="-14151" b="-3490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ZoneTexte 8"/>
          <p:cNvSpPr txBox="1"/>
          <p:nvPr/>
        </p:nvSpPr>
        <p:spPr>
          <a:xfrm>
            <a:off x="611560" y="5138535"/>
            <a:ext cx="8136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00B050"/>
                </a:solidFill>
                <a:latin typeface="Cambria" panose="02040503050406030204" pitchFamily="18" charset="0"/>
              </a:rPr>
              <a:t>donc le coefficient directeur de T est 6.</a:t>
            </a:r>
          </a:p>
        </p:txBody>
      </p:sp>
    </p:spTree>
    <p:extLst>
      <p:ext uri="{BB962C8B-B14F-4D97-AF65-F5344CB8AC3E}">
        <p14:creationId xmlns:p14="http://schemas.microsoft.com/office/powerpoint/2010/main" val="1317491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107504" y="2276872"/>
                <a:ext cx="8784976" cy="1872208"/>
              </a:xfrm>
            </p:spPr>
            <p:txBody>
              <a:bodyPr>
                <a:noAutofit/>
              </a:bodyPr>
              <a:lstStyle/>
              <a:p>
                <a:pPr marL="0" indent="0" algn="ctr">
                  <a:buNone/>
                </a:pPr>
                <a:r>
                  <a:rPr lang="fr-FR" sz="2800" b="1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28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est une fonction et </a:t>
                </a:r>
                <a14:m>
                  <m:oMath xmlns:m="http://schemas.openxmlformats.org/officeDocument/2006/math">
                    <m:r>
                      <a:rPr lang="fr-FR" sz="2800" b="1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𝓒</m:t>
                    </m:r>
                  </m:oMath>
                </a14:m>
                <a:r>
                  <a:rPr lang="fr-FR" sz="28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est sa courbe représentative </a:t>
                </a:r>
              </a:p>
              <a:p>
                <a:pPr marL="0" indent="0" algn="ctr">
                  <a:buNone/>
                </a:pPr>
                <a:r>
                  <a:rPr lang="fr-FR" sz="28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dans un repère du plan.</a:t>
                </a:r>
              </a:p>
              <a:p>
                <a:pPr marL="0" indent="0" algn="ctr">
                  <a:buNone/>
                </a:pPr>
                <a:r>
                  <a:rPr lang="fr-FR" sz="28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Dans chaque cas, répondre à la question posée.</a:t>
                </a:r>
              </a:p>
              <a:p>
                <a:pPr marL="0" indent="0" algn="ctr">
                  <a:buNone/>
                </a:pPr>
                <a:endParaRPr lang="fr-FR" sz="2800" b="1" dirty="0">
                  <a:solidFill>
                    <a:schemeClr val="tx2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07504" y="2276872"/>
                <a:ext cx="8784976" cy="1872208"/>
              </a:xfrm>
              <a:blipFill>
                <a:blip r:embed="rId3"/>
                <a:stretch>
                  <a:fillRect t="-358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48884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7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504" y="1935480"/>
            <a:ext cx="9036496" cy="1493520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899592" y="1628800"/>
                <a:ext cx="8064896" cy="1440160"/>
              </a:xfrm>
              <a:prstGeom prst="rect">
                <a:avLst/>
              </a:prstGeom>
            </p:spPr>
            <p:txBody>
              <a:bodyPr vert="horz">
                <a:normAutofit fontScale="92500" lnSpcReduction="2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40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40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4300" i="1" smtClean="0">
                        <a:solidFill>
                          <a:schemeClr val="tx2"/>
                        </a:solidFill>
                        <a:latin typeface="Cambria Math"/>
                      </a:rPr>
                      <m:t>]0;+</m:t>
                    </m:r>
                    <m:r>
                      <a:rPr lang="fr-FR" sz="4300" i="1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∞[</m:t>
                    </m:r>
                  </m:oMath>
                </a14:m>
                <a:r>
                  <a:rPr lang="fr-FR" sz="4300" dirty="0">
                    <a:solidFill>
                      <a:schemeClr val="tx2"/>
                    </a:solidFill>
                  </a:rPr>
                  <a:t> par  </a:t>
                </a:r>
                <a14:m>
                  <m:oMath xmlns:m="http://schemas.openxmlformats.org/officeDocument/2006/math">
                    <m:r>
                      <a:rPr lang="fr-FR" sz="43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43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43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43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43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3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fr-FR" sz="43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den>
                    </m:f>
                  </m:oMath>
                </a14:m>
                <a:endParaRPr lang="fr-FR" sz="4300" dirty="0"/>
              </a:p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40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1628800"/>
                <a:ext cx="8064896" cy="1440160"/>
              </a:xfrm>
              <a:prstGeom prst="rect">
                <a:avLst/>
              </a:prstGeom>
              <a:blipFill rotWithShape="1">
                <a:blip r:embed="rId3"/>
                <a:stretch>
                  <a:fillRect l="-2419" t="-762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539552" y="2564904"/>
                <a:ext cx="7920880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fr-FR" sz="36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Calculer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6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36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fr-FR" sz="36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6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𝟐</m:t>
                        </m:r>
                      </m:e>
                    </m:d>
                    <m:r>
                      <a:rPr lang="fr-FR" sz="3600" b="1" i="1" smtClean="0">
                        <a:solidFill>
                          <a:schemeClr val="tx2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3600" b="1" dirty="0">
                  <a:solidFill>
                    <a:schemeClr val="tx2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2564904"/>
                <a:ext cx="7920880" cy="646331"/>
              </a:xfrm>
              <a:prstGeom prst="rect">
                <a:avLst/>
              </a:prstGeom>
              <a:blipFill rotWithShape="1">
                <a:blip r:embed="rId4"/>
                <a:stretch>
                  <a:fillRect t="-14151" b="-3490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/>
              <p:cNvSpPr txBox="1"/>
              <p:nvPr/>
            </p:nvSpPr>
            <p:spPr>
              <a:xfrm>
                <a:off x="107504" y="3501008"/>
                <a:ext cx="8928992" cy="874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600" dirty="0">
                    <a:solidFill>
                      <a:srgbClr val="00B050"/>
                    </a:solidFill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</a:rPr>
                      <m:t>𝑥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</a:rPr>
                      <m:t>&gt;0,   </m:t>
                    </m:r>
                    <m:sSup>
                      <m:sSup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=−</m:t>
                    </m:r>
                    <m:f>
                      <m:f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1</m:t>
                        </m:r>
                      </m:num>
                      <m:den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²</m:t>
                        </m:r>
                      </m:den>
                    </m:f>
                  </m:oMath>
                </a14:m>
                <a:endParaRPr lang="fr-FR" sz="36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7" name="ZoneTexte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3501008"/>
                <a:ext cx="8928992" cy="874663"/>
              </a:xfrm>
              <a:prstGeom prst="rect">
                <a:avLst/>
              </a:prstGeom>
              <a:blipFill rotWithShape="1">
                <a:blip r:embed="rId5"/>
                <a:stretch>
                  <a:fillRect b="-125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1115616" y="4437112"/>
                <a:ext cx="6912768" cy="874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fr-FR" sz="3600" dirty="0">
                    <a:solidFill>
                      <a:srgbClr val="00B050"/>
                    </a:solidFill>
                  </a:rPr>
                  <a:t>donc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6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3600" i="1">
                            <a:solidFill>
                              <a:srgbClr val="00B050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600" i="1">
                            <a:solidFill>
                              <a:srgbClr val="00B050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6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2</m:t>
                        </m:r>
                      </m:e>
                    </m:d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</a:rPr>
                      <m:t>=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36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4437112"/>
                <a:ext cx="6912768" cy="874663"/>
              </a:xfrm>
              <a:prstGeom prst="rect">
                <a:avLst/>
              </a:prstGeom>
              <a:blipFill rotWithShape="1">
                <a:blip r:embed="rId6"/>
                <a:stretch>
                  <a:fillRect b="-1328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2297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8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504" y="1935480"/>
            <a:ext cx="9036496" cy="1493520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323528" y="1700808"/>
                <a:ext cx="8820472" cy="1440160"/>
              </a:xfrm>
              <a:prstGeom prst="rect">
                <a:avLst/>
              </a:prstGeom>
            </p:spPr>
            <p:txBody>
              <a:bodyPr vert="horz">
                <a:normAutofit fontScale="55000" lnSpcReduction="2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73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73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7300" i="1" smtClean="0">
                        <a:solidFill>
                          <a:schemeClr val="tx2"/>
                        </a:solidFill>
                        <a:latin typeface="Cambria Math"/>
                      </a:rPr>
                      <m:t>]0;+</m:t>
                    </m:r>
                    <m:r>
                      <a:rPr lang="fr-FR" sz="7300" i="1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∞[</m:t>
                    </m:r>
                  </m:oMath>
                </a14:m>
                <a:r>
                  <a:rPr lang="fr-FR" sz="7300" dirty="0">
                    <a:solidFill>
                      <a:schemeClr val="tx2"/>
                    </a:solidFill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73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73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73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73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fr-FR" sz="73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fr-FR" sz="73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rad>
                  </m:oMath>
                </a14:m>
                <a:endParaRPr lang="fr-FR" sz="7300" i="1" dirty="0">
                  <a:solidFill>
                    <a:schemeClr val="tx2"/>
                  </a:solidFill>
                </a:endParaRPr>
              </a:p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5700" dirty="0">
                    <a:solidFill>
                      <a:schemeClr val="tx2"/>
                    </a:solidFill>
                  </a:rPr>
                  <a:t> </a:t>
                </a:r>
                <a:endParaRPr lang="fr-FR" sz="5700" dirty="0"/>
              </a:p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40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1700808"/>
                <a:ext cx="8820472" cy="1440160"/>
              </a:xfrm>
              <a:prstGeom prst="rect">
                <a:avLst/>
              </a:prstGeom>
              <a:blipFill rotWithShape="1">
                <a:blip r:embed="rId3"/>
                <a:stretch>
                  <a:fillRect l="-2419" t="-1610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711353" y="2394977"/>
                <a:ext cx="7920880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fr-FR" sz="36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Calculer </a:t>
                </a:r>
                <a14:m>
                  <m:oMath xmlns:m="http://schemas.openxmlformats.org/officeDocument/2006/math">
                    <m:r>
                      <a:rPr lang="fr-FR" sz="3600" b="1" i="1" smtClean="0">
                        <a:solidFill>
                          <a:schemeClr val="tx2"/>
                        </a:solidFill>
                        <a:latin typeface="Cambria Math"/>
                      </a:rPr>
                      <m:t>𝒇</m:t>
                    </m:r>
                    <m:r>
                      <a:rPr lang="fr-FR" sz="3600" b="1" i="1" smtClean="0">
                        <a:solidFill>
                          <a:schemeClr val="tx2"/>
                        </a:solidFill>
                        <a:latin typeface="Cambria Math"/>
                      </a:rPr>
                      <m:t>(</m:t>
                    </m:r>
                    <m:r>
                      <a:rPr lang="fr-FR" sz="3600" b="1" i="1" smtClean="0">
                        <a:solidFill>
                          <a:schemeClr val="tx2"/>
                        </a:solidFill>
                        <a:latin typeface="Cambria Math"/>
                      </a:rPr>
                      <m:t>𝟏</m:t>
                    </m:r>
                    <m:r>
                      <a:rPr lang="fr-FR" sz="3600" b="1" i="1" smtClean="0">
                        <a:solidFill>
                          <a:schemeClr val="tx2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fr-FR" sz="3600" b="1" dirty="0">
                    <a:solidFill>
                      <a:schemeClr val="tx2"/>
                    </a:solidFill>
                  </a:rPr>
                  <a:t> et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6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36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fr-FR" sz="36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6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𝟏</m:t>
                        </m:r>
                      </m:e>
                    </m:d>
                    <m:r>
                      <a:rPr lang="fr-FR" sz="3600" b="1" i="1">
                        <a:solidFill>
                          <a:schemeClr val="tx2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3600" b="1" dirty="0">
                  <a:solidFill>
                    <a:schemeClr val="tx2"/>
                  </a:solidFill>
                </a:endParaRPr>
              </a:p>
              <a:p>
                <a:pPr algn="ctr"/>
                <a:endParaRPr lang="fr-FR" sz="3600" b="1" dirty="0">
                  <a:solidFill>
                    <a:schemeClr val="tx2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1353" y="2394977"/>
                <a:ext cx="7920880" cy="1200329"/>
              </a:xfrm>
              <a:prstGeom prst="rect">
                <a:avLst/>
              </a:prstGeom>
              <a:blipFill rotWithShape="1">
                <a:blip r:embed="rId4"/>
                <a:stretch>
                  <a:fillRect t="-862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/>
              <p:cNvSpPr txBox="1"/>
              <p:nvPr/>
            </p:nvSpPr>
            <p:spPr>
              <a:xfrm>
                <a:off x="114676" y="3068960"/>
                <a:ext cx="892899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600" b="0" i="1" smtClean="0">
                          <a:solidFill>
                            <a:srgbClr val="00B050"/>
                          </a:solidFill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fr-FR" sz="36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3600" b="0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1</m:t>
                          </m:r>
                        </m:e>
                      </m:d>
                      <m:r>
                        <a:rPr lang="fr-FR" sz="3600" b="0" i="1" smtClean="0">
                          <a:solidFill>
                            <a:srgbClr val="00B050"/>
                          </a:solidFill>
                          <a:latin typeface="Cambria Math"/>
                        </a:rPr>
                        <m:t>=1</m:t>
                      </m:r>
                    </m:oMath>
                  </m:oMathPara>
                </a14:m>
                <a:endParaRPr lang="fr-FR" sz="36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7" name="ZoneTexte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676" y="3068960"/>
                <a:ext cx="8928992" cy="646331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/>
              <p:cNvSpPr txBox="1"/>
              <p:nvPr/>
            </p:nvSpPr>
            <p:spPr>
              <a:xfrm>
                <a:off x="219547" y="3739601"/>
                <a:ext cx="8928992" cy="9324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600" dirty="0">
                    <a:solidFill>
                      <a:srgbClr val="00B050"/>
                    </a:solidFill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</a:rPr>
                      <m:t>𝑥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</a:rPr>
                      <m:t>&gt;0,   </m:t>
                    </m:r>
                    <m:sSup>
                      <m:sSup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1</m:t>
                        </m:r>
                      </m:num>
                      <m:den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fr-FR" sz="36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fr-FR" sz="36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  <a:ea typeface="Cambria Math"/>
                              </a:rPr>
                              <m:t>𝑥</m:t>
                            </m:r>
                          </m:e>
                        </m:rad>
                      </m:den>
                    </m:f>
                  </m:oMath>
                </a14:m>
                <a:endParaRPr lang="fr-FR" sz="36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8" name="ZoneText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547" y="3739601"/>
                <a:ext cx="8928992" cy="932435"/>
              </a:xfrm>
              <a:prstGeom prst="rect">
                <a:avLst/>
              </a:prstGeom>
              <a:blipFill rotWithShape="1">
                <a:blip r:embed="rId6"/>
                <a:stretch>
                  <a:fillRect b="-588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1115616" y="4437112"/>
                <a:ext cx="6912768" cy="874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fr-FR" sz="3600" dirty="0">
                    <a:solidFill>
                      <a:srgbClr val="00B050"/>
                    </a:solidFill>
                  </a:rPr>
                  <a:t>donc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6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3600" i="1">
                            <a:solidFill>
                              <a:srgbClr val="00B050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600" i="1">
                            <a:solidFill>
                              <a:srgbClr val="00B050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6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1</m:t>
                        </m:r>
                      </m:e>
                    </m:d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36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4437112"/>
                <a:ext cx="6912768" cy="874663"/>
              </a:xfrm>
              <a:prstGeom prst="rect">
                <a:avLst/>
              </a:prstGeom>
              <a:blipFill rotWithShape="1">
                <a:blip r:embed="rId7"/>
                <a:stretch>
                  <a:fillRect b="-1328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1857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9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504" y="1935480"/>
            <a:ext cx="9036496" cy="1493520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865902" y="1412776"/>
                <a:ext cx="8064896" cy="1440160"/>
              </a:xfrm>
              <a:prstGeom prst="rect">
                <a:avLst/>
              </a:prstGeom>
            </p:spPr>
            <p:txBody>
              <a:bodyPr vert="horz">
                <a:normAutofit fontScale="55000" lnSpcReduction="2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84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84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84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84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84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84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84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84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r>
                      <a:rPr lang="fr-FR" sz="8400" b="0" i="1" smtClean="0">
                        <a:solidFill>
                          <a:schemeClr val="tx2"/>
                        </a:solidFill>
                        <a:latin typeface="Cambria Math"/>
                      </a:rPr>
                      <m:t>2</m:t>
                    </m:r>
                    <m:sSup>
                      <m:sSupPr>
                        <m:ctrlPr>
                          <a:rPr lang="fr-FR" sz="84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84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fr-FR" sz="84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3</m:t>
                        </m:r>
                      </m:sup>
                    </m:sSup>
                  </m:oMath>
                </a14:m>
                <a:endParaRPr lang="fr-FR" sz="4300" dirty="0">
                  <a:solidFill>
                    <a:prstClr val="black"/>
                  </a:solidFill>
                </a:endParaRPr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r>
                  <a:rPr lang="fr-FR" sz="40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5902" y="1412776"/>
                <a:ext cx="8064896" cy="1440160"/>
              </a:xfrm>
              <a:prstGeom prst="rect">
                <a:avLst/>
              </a:prstGeom>
              <a:blipFill rotWithShape="1">
                <a:blip r:embed="rId3"/>
                <a:stretch>
                  <a:fillRect l="-3175" t="-1906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5"/>
              <p:cNvSpPr/>
              <p:nvPr/>
            </p:nvSpPr>
            <p:spPr>
              <a:xfrm>
                <a:off x="719572" y="1988840"/>
                <a:ext cx="7920880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fr-FR" sz="36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Calculer le coefficient directeur de la tangente T à </a:t>
                </a:r>
                <a14:m>
                  <m:oMath xmlns:m="http://schemas.openxmlformats.org/officeDocument/2006/math">
                    <m:r>
                      <a:rPr lang="fr-FR" sz="3600" b="1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𝓒</m:t>
                    </m:r>
                  </m:oMath>
                </a14:m>
                <a:r>
                  <a:rPr lang="fr-FR" sz="36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au point d’abscisse 2 . </a:t>
                </a:r>
              </a:p>
            </p:txBody>
          </p:sp>
        </mc:Choice>
        <mc:Fallback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9572" y="1988840"/>
                <a:ext cx="7920880" cy="1200329"/>
              </a:xfrm>
              <a:prstGeom prst="rect">
                <a:avLst/>
              </a:prstGeom>
              <a:blipFill>
                <a:blip r:embed="rId4"/>
                <a:stretch>
                  <a:fillRect l="-2002" t="-7614" r="-3310" b="-1827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/>
              <p:cNvSpPr txBox="1"/>
              <p:nvPr/>
            </p:nvSpPr>
            <p:spPr>
              <a:xfrm>
                <a:off x="802883" y="3202472"/>
                <a:ext cx="770485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3600" dirty="0">
                    <a:solidFill>
                      <a:srgbClr val="00B050"/>
                    </a:solidFill>
                  </a:rPr>
                  <a:t>Le coefficient directeur de T est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2</m:t>
                        </m:r>
                      </m:e>
                    </m:d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</a:rPr>
                      <m:t>.</m:t>
                    </m:r>
                  </m:oMath>
                </a14:m>
                <a:r>
                  <a:rPr lang="fr-FR" sz="3600" dirty="0">
                    <a:solidFill>
                      <a:srgbClr val="00B050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7" name="ZoneTexte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2883" y="3202472"/>
                <a:ext cx="7704856" cy="646331"/>
              </a:xfrm>
              <a:prstGeom prst="rect">
                <a:avLst/>
              </a:prstGeom>
              <a:blipFill rotWithShape="1">
                <a:blip r:embed="rId5"/>
                <a:stretch>
                  <a:fillRect l="-2453" t="-14151" b="-3490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1467845" y="3848803"/>
                <a:ext cx="6552728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fr-FR" sz="3600" dirty="0">
                    <a:solidFill>
                      <a:srgbClr val="00B050"/>
                    </a:solidFill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</a:rPr>
                      <m:t>𝑥</m:t>
                    </m:r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ℝ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,  </m:t>
                    </m:r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 </m:t>
                    </m:r>
                    <m:sSup>
                      <m:sSupPr>
                        <m:ctrlPr>
                          <a:rPr lang="fr-FR" sz="36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fr-FR" sz="3600" i="1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fr-FR" sz="3600" i="1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6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fr-FR" sz="3600" i="1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=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6</m:t>
                    </m:r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𝑥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²</m:t>
                    </m:r>
                  </m:oMath>
                </a14:m>
                <a:r>
                  <a:rPr lang="fr-FR" sz="3600" dirty="0">
                    <a:solidFill>
                      <a:srgbClr val="00B050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7845" y="3848803"/>
                <a:ext cx="6552728" cy="646331"/>
              </a:xfrm>
              <a:prstGeom prst="rect">
                <a:avLst/>
              </a:prstGeom>
              <a:blipFill rotWithShape="1">
                <a:blip r:embed="rId6"/>
                <a:stretch>
                  <a:fillRect t="-13208" b="-3584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ZoneTexte 8"/>
          <p:cNvSpPr txBox="1"/>
          <p:nvPr/>
        </p:nvSpPr>
        <p:spPr>
          <a:xfrm>
            <a:off x="675757" y="4492204"/>
            <a:ext cx="8136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00B050"/>
                </a:solidFill>
                <a:latin typeface="Cambria" panose="02040503050406030204" pitchFamily="18" charset="0"/>
              </a:rPr>
              <a:t>donc le coefficient directeur de T est 24.</a:t>
            </a:r>
          </a:p>
        </p:txBody>
      </p:sp>
    </p:spTree>
    <p:extLst>
      <p:ext uri="{BB962C8B-B14F-4D97-AF65-F5344CB8AC3E}">
        <p14:creationId xmlns:p14="http://schemas.microsoft.com/office/powerpoint/2010/main" val="3786197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10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504" y="1935480"/>
            <a:ext cx="9036496" cy="1493520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899592" y="1448007"/>
                <a:ext cx="8064896" cy="1440160"/>
              </a:xfrm>
              <a:prstGeom prst="rect">
                <a:avLst/>
              </a:prstGeom>
            </p:spPr>
            <p:txBody>
              <a:bodyPr vert="horz">
                <a:normAutofit fontScale="47500" lnSpcReduction="2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84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84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84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84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84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84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84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84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fr-FR" sz="84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84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fr-FR" sz="84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fr-FR" sz="8400" b="0" i="1" smtClean="0">
                        <a:solidFill>
                          <a:schemeClr val="tx2"/>
                        </a:solidFill>
                        <a:latin typeface="Cambria Math"/>
                      </a:rPr>
                      <m:t>+</m:t>
                    </m:r>
                    <m:r>
                      <a:rPr lang="fr-FR" sz="8400" b="0" i="1" smtClean="0">
                        <a:solidFill>
                          <a:schemeClr val="tx2"/>
                        </a:solidFill>
                        <a:latin typeface="Cambria Math"/>
                      </a:rPr>
                      <m:t>𝑥</m:t>
                    </m:r>
                  </m:oMath>
                </a14:m>
                <a:endParaRPr lang="fr-FR" sz="4300" dirty="0">
                  <a:solidFill>
                    <a:prstClr val="black"/>
                  </a:solidFill>
                </a:endParaRPr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r>
                  <a:rPr lang="fr-FR" sz="40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1448007"/>
                <a:ext cx="8064896" cy="1440160"/>
              </a:xfrm>
              <a:prstGeom prst="rect">
                <a:avLst/>
              </a:prstGeom>
              <a:blipFill rotWithShape="1">
                <a:blip r:embed="rId3"/>
                <a:stretch>
                  <a:fillRect l="-2721" t="-1652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5"/>
              <p:cNvSpPr/>
              <p:nvPr/>
            </p:nvSpPr>
            <p:spPr>
              <a:xfrm>
                <a:off x="719572" y="2168087"/>
                <a:ext cx="7920880" cy="17543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fr-FR" sz="36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Calculer </a:t>
                </a:r>
                <a:r>
                  <a:rPr lang="fr-FR" sz="3600" b="1" dirty="0">
                    <a:solidFill>
                      <a:schemeClr val="tx2"/>
                    </a:solidFill>
                  </a:rPr>
                  <a:t>l’abscisse du point de </a:t>
                </a:r>
                <a14:m>
                  <m:oMath xmlns:m="http://schemas.openxmlformats.org/officeDocument/2006/math">
                    <m:r>
                      <a:rPr lang="fr-FR" sz="3600" b="1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𝓒</m:t>
                    </m:r>
                  </m:oMath>
                </a14:m>
                <a:r>
                  <a:rPr lang="fr-FR" sz="3600" b="1" dirty="0">
                    <a:solidFill>
                      <a:schemeClr val="tx2"/>
                    </a:solidFill>
                  </a:rPr>
                  <a:t> en lequel  la tangente est parallèle à l’axe des abscisses</a:t>
                </a:r>
                <a:r>
                  <a:rPr lang="fr-FR" sz="2800" b="1" dirty="0">
                    <a:solidFill>
                      <a:schemeClr val="tx2"/>
                    </a:solidFill>
                  </a:rPr>
                  <a:t>.</a:t>
                </a:r>
              </a:p>
            </p:txBody>
          </p:sp>
        </mc:Choice>
        <mc:Fallback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9572" y="2168087"/>
                <a:ext cx="7920880" cy="1754326"/>
              </a:xfrm>
              <a:prstGeom prst="rect">
                <a:avLst/>
              </a:prstGeom>
              <a:blipFill>
                <a:blip r:embed="rId4"/>
                <a:stretch>
                  <a:fillRect l="-231" t="-6272" r="-1694" b="-1254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/>
              <p:cNvSpPr txBox="1"/>
              <p:nvPr/>
            </p:nvSpPr>
            <p:spPr>
              <a:xfrm>
                <a:off x="827584" y="3922413"/>
                <a:ext cx="781286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3600" dirty="0">
                    <a:solidFill>
                      <a:srgbClr val="00B050"/>
                    </a:solidFill>
                  </a:rPr>
                  <a:t>On résout dans </a:t>
                </a:r>
                <a14:m>
                  <m:oMath xmlns:m="http://schemas.openxmlformats.org/officeDocument/2006/math">
                    <m:r>
                      <a:rPr lang="fr-FR" sz="360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ℝ</m:t>
                    </m:r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fr-FR" sz="3600" dirty="0">
                    <a:solidFill>
                      <a:srgbClr val="00B050"/>
                    </a:solidFill>
                  </a:rPr>
                  <a:t>l’équation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</a:rPr>
                      <m:t>=0</m:t>
                    </m:r>
                  </m:oMath>
                </a14:m>
                <a:endParaRPr lang="fr-FR" sz="36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7" name="ZoneTexte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3922413"/>
                <a:ext cx="7812868" cy="646331"/>
              </a:xfrm>
              <a:prstGeom prst="rect">
                <a:avLst/>
              </a:prstGeom>
              <a:blipFill rotWithShape="1">
                <a:blip r:embed="rId5"/>
                <a:stretch>
                  <a:fillRect l="-2420" t="-14151" b="-3490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1655676" y="4521829"/>
                <a:ext cx="6552728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600" b="0" i="1" smtClean="0">
                          <a:solidFill>
                            <a:srgbClr val="00B050"/>
                          </a:solidFill>
                          <a:latin typeface="Cambria Math"/>
                        </a:rPr>
                        <m:t>2</m:t>
                      </m:r>
                      <m:r>
                        <a:rPr lang="fr-FR" sz="3600" b="0" i="1" smtClean="0">
                          <a:solidFill>
                            <a:srgbClr val="00B050"/>
                          </a:solidFill>
                          <a:latin typeface="Cambria Math"/>
                        </a:rPr>
                        <m:t>𝑥</m:t>
                      </m:r>
                      <m:r>
                        <a:rPr lang="fr-FR" sz="3600" b="0" i="1" smtClean="0">
                          <a:solidFill>
                            <a:srgbClr val="00B050"/>
                          </a:solidFill>
                          <a:latin typeface="Cambria Math"/>
                        </a:rPr>
                        <m:t>+1=0</m:t>
                      </m:r>
                    </m:oMath>
                  </m:oMathPara>
                </a14:m>
                <a:endParaRPr lang="fr-FR" sz="36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5676" y="4521829"/>
                <a:ext cx="6552728" cy="646331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1655676" y="5045049"/>
                <a:ext cx="6552728" cy="11294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600" b="0" i="1" smtClean="0">
                          <a:solidFill>
                            <a:srgbClr val="00B050"/>
                          </a:solidFill>
                          <a:latin typeface="Cambria Math"/>
                        </a:rPr>
                        <m:t>   </m:t>
                      </m:r>
                      <m:r>
                        <a:rPr lang="fr-FR" sz="3600" b="0" i="1" smtClean="0">
                          <a:solidFill>
                            <a:srgbClr val="00B050"/>
                          </a:solidFill>
                          <a:latin typeface="Cambria Math"/>
                        </a:rPr>
                        <m:t>𝑥</m:t>
                      </m:r>
                      <m:r>
                        <a:rPr lang="fr-FR" sz="3600" b="0" i="1" smtClean="0">
                          <a:solidFill>
                            <a:srgbClr val="00B050"/>
                          </a:solidFill>
                          <a:latin typeface="Cambria Math"/>
                        </a:rPr>
                        <m:t>=−</m:t>
                      </m:r>
                      <m:f>
                        <m:fPr>
                          <m:ctrlPr>
                            <a:rPr lang="fr-FR" sz="36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fr-FR" sz="3600" b="0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36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5676" y="5045049"/>
                <a:ext cx="6552728" cy="1129476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36244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33400" y="1844824"/>
            <a:ext cx="7851648" cy="1828800"/>
          </a:xfrm>
        </p:spPr>
        <p:txBody>
          <a:bodyPr anchor="ctr">
            <a:normAutofit/>
          </a:bodyPr>
          <a:lstStyle/>
          <a:p>
            <a:pPr algn="ctr"/>
            <a:r>
              <a:rPr lang="fr-FR" sz="8000" dirty="0"/>
              <a:t>Fin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33400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2015645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755576" y="2348880"/>
                <a:ext cx="7920880" cy="1440160"/>
              </a:xfrm>
              <a:prstGeom prst="rect">
                <a:avLst/>
              </a:prstGeom>
            </p:spPr>
            <p:txBody>
              <a:bodyPr vert="horz">
                <a:normAutofit fontScale="62500" lnSpcReduction="2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64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64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64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64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64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64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64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6400" i="1">
                        <a:solidFill>
                          <a:schemeClr val="tx2"/>
                        </a:solidFill>
                        <a:latin typeface="Cambria Math"/>
                      </a:rPr>
                      <m:t>=3</m:t>
                    </m:r>
                    <m:r>
                      <a:rPr lang="fr-FR" sz="6400" i="1">
                        <a:solidFill>
                          <a:schemeClr val="tx2"/>
                        </a:solidFill>
                        <a:latin typeface="Cambria Math"/>
                      </a:rPr>
                      <m:t>𝑥</m:t>
                    </m:r>
                    <m:r>
                      <a:rPr lang="fr-FR" sz="6400" i="1">
                        <a:solidFill>
                          <a:schemeClr val="tx2"/>
                        </a:solidFill>
                        <a:latin typeface="Cambria Math"/>
                      </a:rPr>
                      <m:t>−7</m:t>
                    </m:r>
                  </m:oMath>
                </a14:m>
                <a:endParaRPr lang="fr-FR" sz="6400" dirty="0">
                  <a:solidFill>
                    <a:schemeClr val="tx2"/>
                  </a:solidFill>
                </a:endParaRPr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endParaRPr lang="fr-FR" sz="4300" dirty="0">
                  <a:solidFill>
                    <a:prstClr val="black"/>
                  </a:solidFill>
                </a:endParaRPr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r>
                  <a:rPr lang="fr-FR" sz="40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2348880"/>
                <a:ext cx="7920880" cy="1440160"/>
              </a:xfrm>
              <a:prstGeom prst="rect">
                <a:avLst/>
              </a:prstGeom>
              <a:blipFill rotWithShape="1">
                <a:blip r:embed="rId2"/>
                <a:stretch>
                  <a:fillRect l="-2771" t="-1645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503040" y="3574696"/>
                <a:ext cx="864096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4000" b="1" dirty="0">
                    <a:solidFill>
                      <a:schemeClr val="tx2"/>
                    </a:solidFill>
                  </a:rPr>
                  <a:t>Calculer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40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40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fr-FR" sz="40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40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40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fr-FR" sz="40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𝟒</m:t>
                        </m:r>
                      </m:e>
                    </m:d>
                    <m:r>
                      <a:rPr lang="fr-FR" sz="4000" b="1" i="1" smtClean="0">
                        <a:solidFill>
                          <a:schemeClr val="tx2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4000" b="1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040" y="3574696"/>
                <a:ext cx="8640960" cy="707886"/>
              </a:xfrm>
              <a:prstGeom prst="rect">
                <a:avLst/>
              </a:prstGeom>
              <a:blipFill rotWithShape="1">
                <a:blip r:embed="rId3"/>
                <a:stretch>
                  <a:fillRect t="-15385" b="-3504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345291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2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827584" y="2334122"/>
                <a:ext cx="7920880" cy="1440160"/>
              </a:xfrm>
              <a:prstGeom prst="rect">
                <a:avLst/>
              </a:prstGeom>
            </p:spPr>
            <p:txBody>
              <a:bodyPr vert="horz">
                <a:normAutofit fontScale="62500" lnSpcReduction="2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64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64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64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64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64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64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64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6400" i="1">
                        <a:solidFill>
                          <a:schemeClr val="tx2"/>
                        </a:solidFill>
                        <a:latin typeface="Cambria Math"/>
                      </a:rPr>
                      <m:t>=3</m:t>
                    </m:r>
                    <m:r>
                      <a:rPr lang="fr-FR" sz="6400" i="1">
                        <a:solidFill>
                          <a:schemeClr val="tx2"/>
                        </a:solidFill>
                        <a:latin typeface="Cambria Math"/>
                      </a:rPr>
                      <m:t>𝑥</m:t>
                    </m:r>
                    <m:r>
                      <a:rPr lang="fr-FR" sz="6400" i="1">
                        <a:solidFill>
                          <a:schemeClr val="tx2"/>
                        </a:solidFill>
                        <a:latin typeface="Cambria Math"/>
                      </a:rPr>
                      <m:t>−7</m:t>
                    </m:r>
                  </m:oMath>
                </a14:m>
                <a:endParaRPr lang="fr-FR" sz="6400" dirty="0">
                  <a:solidFill>
                    <a:schemeClr val="tx2"/>
                  </a:solidFill>
                </a:endParaRPr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endParaRPr lang="fr-FR" sz="4300" dirty="0">
                  <a:solidFill>
                    <a:prstClr val="black"/>
                  </a:solidFill>
                </a:endParaRPr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r>
                  <a:rPr lang="fr-FR" sz="40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2334122"/>
                <a:ext cx="7920880" cy="1440160"/>
              </a:xfrm>
              <a:prstGeom prst="rect">
                <a:avLst/>
              </a:prstGeom>
              <a:blipFill rotWithShape="1">
                <a:blip r:embed="rId2"/>
                <a:stretch>
                  <a:fillRect l="-2771" t="-1652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ZoneTexte 4"/>
              <p:cNvSpPr txBox="1"/>
              <p:nvPr/>
            </p:nvSpPr>
            <p:spPr>
              <a:xfrm>
                <a:off x="503040" y="3574696"/>
                <a:ext cx="8640960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4000" b="1" dirty="0">
                    <a:solidFill>
                      <a:schemeClr val="tx2"/>
                    </a:solidFill>
                  </a:rPr>
                  <a:t>Calculer l’ordonnée du point de </a:t>
                </a:r>
                <a14:m>
                  <m:oMath xmlns:m="http://schemas.openxmlformats.org/officeDocument/2006/math">
                    <m:r>
                      <a:rPr lang="fr-FR" sz="4000" b="1" i="1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𝓒</m:t>
                    </m:r>
                  </m:oMath>
                </a14:m>
                <a:r>
                  <a:rPr lang="fr-FR" sz="4000" b="1" dirty="0">
                    <a:solidFill>
                      <a:schemeClr val="tx2"/>
                    </a:solidFill>
                  </a:rPr>
                  <a:t> d’abscisse </a:t>
                </a:r>
                <a14:m>
                  <m:oMath xmlns:m="http://schemas.openxmlformats.org/officeDocument/2006/math">
                    <m:r>
                      <a:rPr lang="fr-FR" sz="4000" b="1" i="1" dirty="0" smtClean="0">
                        <a:solidFill>
                          <a:schemeClr val="tx2"/>
                        </a:solidFill>
                        <a:latin typeface="Cambria Math"/>
                      </a:rPr>
                      <m:t>−</m:t>
                    </m:r>
                    <m:r>
                      <a:rPr lang="fr-FR" sz="4000" b="1" i="1" dirty="0" smtClean="0">
                        <a:solidFill>
                          <a:schemeClr val="tx2"/>
                        </a:solidFill>
                        <a:latin typeface="Cambria Math"/>
                      </a:rPr>
                      <m:t>𝟒</m:t>
                    </m:r>
                    <m:r>
                      <a:rPr lang="fr-FR" sz="4000" b="1" i="1" dirty="0" smtClean="0">
                        <a:solidFill>
                          <a:schemeClr val="tx2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4000" b="1" dirty="0">
                  <a:solidFill>
                    <a:schemeClr val="tx2"/>
                  </a:solidFill>
                </a:endParaRPr>
              </a:p>
            </p:txBody>
          </p:sp>
        </mc:Choice>
        <mc:Fallback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040" y="3574696"/>
                <a:ext cx="8640960" cy="1323439"/>
              </a:xfrm>
              <a:prstGeom prst="rect">
                <a:avLst/>
              </a:prstGeom>
              <a:blipFill>
                <a:blip r:embed="rId3"/>
                <a:stretch>
                  <a:fillRect t="-8295" b="-1889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58943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504" y="1935480"/>
            <a:ext cx="9036496" cy="1493520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395536" y="2334122"/>
                <a:ext cx="8424936" cy="1440160"/>
              </a:xfrm>
              <a:prstGeom prst="rect">
                <a:avLst/>
              </a:prstGeom>
            </p:spPr>
            <p:txBody>
              <a:bodyPr vert="horz">
                <a:normAutofit fontScale="47500" lnSpcReduction="2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84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84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84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84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84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84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84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8400" i="1">
                        <a:solidFill>
                          <a:schemeClr val="tx2"/>
                        </a:solidFill>
                        <a:latin typeface="Cambria Math"/>
                      </a:rPr>
                      <m:t>=−</m:t>
                    </m:r>
                    <m:f>
                      <m:fPr>
                        <m:ctrlPr>
                          <a:rPr lang="fr-FR" sz="84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84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fr-FR" sz="84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  <m:r>
                      <a:rPr lang="fr-FR" sz="8400" i="1">
                        <a:solidFill>
                          <a:schemeClr val="tx2"/>
                        </a:solidFill>
                        <a:latin typeface="Cambria Math"/>
                      </a:rPr>
                      <m:t>𝑥</m:t>
                    </m:r>
                    <m:r>
                      <a:rPr lang="fr-FR" sz="8400" i="1">
                        <a:solidFill>
                          <a:schemeClr val="tx2"/>
                        </a:solidFill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fr-FR" sz="84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84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fr-FR" sz="84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7</m:t>
                        </m:r>
                      </m:den>
                    </m:f>
                  </m:oMath>
                </a14:m>
                <a:endParaRPr lang="fr-FR" sz="8400" dirty="0">
                  <a:solidFill>
                    <a:schemeClr val="tx2"/>
                  </a:solidFill>
                </a:endParaRPr>
              </a:p>
              <a:p>
                <a:pPr marL="0" indent="0">
                  <a:buClr>
                    <a:srgbClr val="5BD078"/>
                  </a:buClr>
                  <a:buNone/>
                </a:pPr>
                <a:endParaRPr lang="fr-FR" sz="4300" dirty="0">
                  <a:solidFill>
                    <a:prstClr val="black"/>
                  </a:solidFill>
                </a:endParaRPr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r>
                  <a:rPr lang="fr-FR" sz="40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2334122"/>
                <a:ext cx="8424936" cy="1440160"/>
              </a:xfrm>
              <a:prstGeom prst="rect">
                <a:avLst/>
              </a:prstGeom>
              <a:blipFill rotWithShape="1">
                <a:blip r:embed="rId2"/>
                <a:stretch>
                  <a:fillRect l="-2605" t="-889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1385392" y="3595307"/>
                <a:ext cx="6445224" cy="11387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4000" b="1" dirty="0">
                    <a:solidFill>
                      <a:schemeClr val="tx2"/>
                    </a:solidFill>
                  </a:rPr>
                  <a:t>Calculer  </a:t>
                </a:r>
                <a14:m>
                  <m:oMath xmlns:m="http://schemas.openxmlformats.org/officeDocument/2006/math">
                    <m:r>
                      <a:rPr lang="fr-FR" sz="4000" b="1" i="1">
                        <a:solidFill>
                          <a:schemeClr val="tx2"/>
                        </a:solidFill>
                        <a:latin typeface="Cambria Math"/>
                      </a:rPr>
                      <m:t>𝒇</m:t>
                    </m:r>
                    <m:r>
                      <a:rPr lang="fr-FR" sz="4000" b="1" i="1">
                        <a:solidFill>
                          <a:schemeClr val="tx2"/>
                        </a:solidFill>
                        <a:latin typeface="Cambria Math"/>
                      </a:rPr>
                      <m:t>′(</m:t>
                    </m:r>
                    <m:r>
                      <a:rPr lang="fr-FR" sz="4000" b="1" i="1">
                        <a:solidFill>
                          <a:schemeClr val="tx2"/>
                        </a:solidFill>
                        <a:latin typeface="Cambria Math"/>
                      </a:rPr>
                      <m:t>𝟏</m:t>
                    </m:r>
                    <m:r>
                      <a:rPr lang="fr-FR" sz="4000" b="1" i="1">
                        <a:solidFill>
                          <a:schemeClr val="tx2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fr-FR" sz="4000" b="1" dirty="0">
                    <a:solidFill>
                      <a:schemeClr val="tx2"/>
                    </a:solidFill>
                  </a:rPr>
                  <a:t> et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40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40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fr-FR" sz="40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40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40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fr-FR" sz="40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𝟐</m:t>
                        </m:r>
                      </m:e>
                    </m:d>
                    <m:r>
                      <a:rPr lang="fr-FR" sz="4000" b="1" i="1">
                        <a:solidFill>
                          <a:schemeClr val="tx2"/>
                        </a:solidFill>
                        <a:latin typeface="Cambria Math"/>
                      </a:rPr>
                      <m:t>. </m:t>
                    </m:r>
                  </m:oMath>
                </a14:m>
                <a:endParaRPr lang="fr-FR" sz="4000" b="1" dirty="0">
                  <a:solidFill>
                    <a:schemeClr val="tx2"/>
                  </a:solidFill>
                </a:endParaRPr>
              </a:p>
              <a:p>
                <a:endParaRPr lang="fr-FR" sz="2800" b="1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5392" y="3595307"/>
                <a:ext cx="6445224" cy="1138773"/>
              </a:xfrm>
              <a:prstGeom prst="rect">
                <a:avLst/>
              </a:prstGeom>
              <a:blipFill rotWithShape="1">
                <a:blip r:embed="rId3"/>
                <a:stretch>
                  <a:fillRect l="-3308" t="-962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766116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4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504" y="1935480"/>
            <a:ext cx="9036496" cy="1493520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899592" y="2155147"/>
                <a:ext cx="8064896" cy="1440160"/>
              </a:xfrm>
              <a:prstGeom prst="rect">
                <a:avLst/>
              </a:prstGeom>
            </p:spPr>
            <p:txBody>
              <a:bodyPr vert="horz">
                <a:normAutofit fontScale="55000" lnSpcReduction="2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84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84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84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84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84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84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84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𝑡</m:t>
                        </m:r>
                      </m:e>
                    </m:d>
                    <m:r>
                      <a:rPr lang="fr-FR" sz="8400" i="1">
                        <a:solidFill>
                          <a:schemeClr val="tx2"/>
                        </a:solidFill>
                        <a:latin typeface="Cambria Math"/>
                      </a:rPr>
                      <m:t>=−</m:t>
                    </m:r>
                  </m:oMath>
                </a14:m>
                <a:r>
                  <a:rPr lang="fr-FR" sz="8400" dirty="0">
                    <a:solidFill>
                      <a:schemeClr val="tx2"/>
                    </a:solidFill>
                  </a:rPr>
                  <a:t>8</a:t>
                </a:r>
              </a:p>
              <a:p>
                <a:pPr marL="0" indent="0">
                  <a:buClr>
                    <a:srgbClr val="5BD078"/>
                  </a:buClr>
                  <a:buNone/>
                </a:pPr>
                <a:endParaRPr lang="fr-FR" sz="4300" dirty="0">
                  <a:solidFill>
                    <a:prstClr val="black"/>
                  </a:solidFill>
                </a:endParaRPr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r>
                  <a:rPr lang="fr-FR" sz="40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2155147"/>
                <a:ext cx="8064896" cy="1440160"/>
              </a:xfrm>
              <a:prstGeom prst="rect">
                <a:avLst/>
              </a:prstGeom>
              <a:blipFill rotWithShape="1">
                <a:blip r:embed="rId3"/>
                <a:stretch>
                  <a:fillRect l="-3250" t="-1906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1385392" y="3595307"/>
                <a:ext cx="6445224" cy="18637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4000" b="1" dirty="0">
                    <a:solidFill>
                      <a:schemeClr val="tx2"/>
                    </a:solidFill>
                  </a:rPr>
                  <a:t>Calculer </a:t>
                </a:r>
                <a14:m>
                  <m:oMath xmlns:m="http://schemas.openxmlformats.org/officeDocument/2006/math">
                    <m:r>
                      <a:rPr lang="fr-FR" sz="4000" b="1" i="1">
                        <a:solidFill>
                          <a:schemeClr val="tx2"/>
                        </a:solidFill>
                        <a:latin typeface="Cambria Math"/>
                      </a:rPr>
                      <m:t>𝒇</m:t>
                    </m:r>
                    <m:d>
                      <m:dPr>
                        <m:ctrlPr>
                          <a:rPr lang="fr-FR" sz="40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ad>
                          <m:radPr>
                            <m:degHide m:val="on"/>
                            <m:ctrlPr>
                              <a:rPr lang="fr-FR" sz="4000" b="1" i="1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fr-FR" sz="4000" b="1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𝟐</m:t>
                            </m:r>
                          </m:e>
                        </m:rad>
                      </m:e>
                    </m:d>
                  </m:oMath>
                </a14:m>
                <a:r>
                  <a:rPr lang="fr-FR" sz="4000" b="1" dirty="0">
                    <a:solidFill>
                      <a:schemeClr val="tx2"/>
                    </a:solidFill>
                  </a:rPr>
                  <a:t> et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40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40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fr-FR" sz="40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40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ad>
                          <m:radPr>
                            <m:degHide m:val="on"/>
                            <m:ctrlPr>
                              <a:rPr lang="fr-FR" sz="4000" b="1" i="1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fr-FR" sz="4000" b="1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𝟐</m:t>
                            </m:r>
                          </m:e>
                        </m:rad>
                      </m:e>
                    </m:d>
                    <m:r>
                      <a:rPr lang="fr-FR" sz="4000" b="1" i="1">
                        <a:solidFill>
                          <a:schemeClr val="tx2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4000" b="1" dirty="0">
                  <a:solidFill>
                    <a:schemeClr val="tx2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1" i="1">
                          <a:solidFill>
                            <a:schemeClr val="tx2"/>
                          </a:solidFill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fr-FR" sz="4000" b="1" dirty="0">
                  <a:solidFill>
                    <a:schemeClr val="tx2"/>
                  </a:solidFill>
                </a:endParaRPr>
              </a:p>
              <a:p>
                <a:endParaRPr lang="fr-FR" sz="2800" b="1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5392" y="3595307"/>
                <a:ext cx="6445224" cy="1863715"/>
              </a:xfrm>
              <a:prstGeom prst="rect">
                <a:avLst/>
              </a:prstGeom>
              <a:blipFill rotWithShape="1">
                <a:blip r:embed="rId4"/>
                <a:stretch>
                  <a:fillRect l="-3308" t="-163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187664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5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504" y="1935480"/>
            <a:ext cx="9036496" cy="1493520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899592" y="2155147"/>
                <a:ext cx="8064896" cy="1440160"/>
              </a:xfrm>
              <a:prstGeom prst="rect">
                <a:avLst/>
              </a:prstGeom>
            </p:spPr>
            <p:txBody>
              <a:bodyPr vert="horz">
                <a:normAutofit fontScale="55000" lnSpcReduction="2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84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84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84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84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84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84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84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84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r>
                      <a:rPr lang="fr-FR" sz="8400" b="0" i="1" smtClean="0">
                        <a:solidFill>
                          <a:schemeClr val="tx2"/>
                        </a:solidFill>
                        <a:latin typeface="Cambria Math"/>
                      </a:rPr>
                      <m:t>𝑥</m:t>
                    </m:r>
                    <m:r>
                      <a:rPr lang="fr-FR" sz="8400" b="0" i="1" smtClean="0">
                        <a:solidFill>
                          <a:schemeClr val="tx2"/>
                        </a:solidFill>
                        <a:latin typeface="Cambria Math"/>
                      </a:rPr>
                      <m:t>²</m:t>
                    </m:r>
                  </m:oMath>
                </a14:m>
                <a:endParaRPr lang="fr-FR" sz="4300" dirty="0">
                  <a:solidFill>
                    <a:prstClr val="black"/>
                  </a:solidFill>
                </a:endParaRPr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r>
                  <a:rPr lang="fr-FR" sz="40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2155147"/>
                <a:ext cx="8064896" cy="1440160"/>
              </a:xfrm>
              <a:prstGeom prst="rect">
                <a:avLst/>
              </a:prstGeom>
              <a:blipFill rotWithShape="1">
                <a:blip r:embed="rId3"/>
                <a:stretch>
                  <a:fillRect l="-3250" t="-1906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2555776" y="3584772"/>
                <a:ext cx="4248472" cy="1754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4000" b="1" dirty="0">
                    <a:solidFill>
                      <a:schemeClr val="tx2"/>
                    </a:solidFill>
                  </a:rPr>
                  <a:t>Calculer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40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40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fr-FR" sz="40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40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40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fr-FR" sz="40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𝟒</m:t>
                        </m:r>
                      </m:e>
                    </m:d>
                    <m:r>
                      <a:rPr lang="fr-FR" sz="4000" b="1" i="1">
                        <a:solidFill>
                          <a:schemeClr val="tx2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4000" b="1" dirty="0">
                  <a:solidFill>
                    <a:schemeClr val="tx2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1" i="1">
                          <a:solidFill>
                            <a:schemeClr val="tx2"/>
                          </a:solidFill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fr-FR" sz="4000" b="1" dirty="0">
                  <a:solidFill>
                    <a:schemeClr val="tx2"/>
                  </a:solidFill>
                </a:endParaRPr>
              </a:p>
              <a:p>
                <a:endParaRPr lang="fr-FR" sz="2800" b="1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5776" y="3584772"/>
                <a:ext cx="4248472" cy="1754326"/>
              </a:xfrm>
              <a:prstGeom prst="rect">
                <a:avLst/>
              </a:prstGeom>
              <a:blipFill rotWithShape="1">
                <a:blip r:embed="rId4"/>
                <a:stretch>
                  <a:fillRect l="-5022" t="-625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548003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6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504" y="1935480"/>
            <a:ext cx="9036496" cy="1493520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899592" y="2155147"/>
                <a:ext cx="8064896" cy="1440160"/>
              </a:xfrm>
              <a:prstGeom prst="rect">
                <a:avLst/>
              </a:prstGeom>
            </p:spPr>
            <p:txBody>
              <a:bodyPr vert="horz">
                <a:normAutofit fontScale="55000" lnSpcReduction="2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84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84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84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84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84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84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84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84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r>
                      <a:rPr lang="fr-FR" sz="8400" b="0" i="1" smtClean="0">
                        <a:solidFill>
                          <a:schemeClr val="tx2"/>
                        </a:solidFill>
                        <a:latin typeface="Cambria Math"/>
                      </a:rPr>
                      <m:t>𝑥</m:t>
                    </m:r>
                    <m:r>
                      <a:rPr lang="fr-FR" sz="8400" b="0" i="1" smtClean="0">
                        <a:solidFill>
                          <a:schemeClr val="tx2"/>
                        </a:solidFill>
                        <a:latin typeface="Cambria Math"/>
                      </a:rPr>
                      <m:t>²</m:t>
                    </m:r>
                  </m:oMath>
                </a14:m>
                <a:endParaRPr lang="fr-FR" sz="4300" dirty="0">
                  <a:solidFill>
                    <a:prstClr val="black"/>
                  </a:solidFill>
                </a:endParaRPr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r>
                  <a:rPr lang="fr-FR" sz="40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2155147"/>
                <a:ext cx="8064896" cy="1440160"/>
              </a:xfrm>
              <a:prstGeom prst="rect">
                <a:avLst/>
              </a:prstGeom>
              <a:blipFill rotWithShape="1">
                <a:blip r:embed="rId3"/>
                <a:stretch>
                  <a:fillRect l="-3250" t="-1906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5"/>
              <p:cNvSpPr/>
              <p:nvPr/>
            </p:nvSpPr>
            <p:spPr>
              <a:xfrm>
                <a:off x="711353" y="3595307"/>
                <a:ext cx="7920880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fr-FR" sz="36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Calculer le coefficient directeur de la tangente T à </a:t>
                </a:r>
                <a14:m>
                  <m:oMath xmlns:m="http://schemas.openxmlformats.org/officeDocument/2006/math">
                    <m:r>
                      <a:rPr lang="fr-FR" sz="3600" b="1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𝓒</m:t>
                    </m:r>
                  </m:oMath>
                </a14:m>
                <a:r>
                  <a:rPr lang="fr-FR" sz="36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au point d’abscisse 3 . </a:t>
                </a:r>
              </a:p>
            </p:txBody>
          </p:sp>
        </mc:Choice>
        <mc:Fallback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1353" y="3595307"/>
                <a:ext cx="7920880" cy="1200329"/>
              </a:xfrm>
              <a:prstGeom prst="rect">
                <a:avLst/>
              </a:prstGeom>
              <a:blipFill>
                <a:blip r:embed="rId4"/>
                <a:stretch>
                  <a:fillRect l="-2079" t="-8122" r="-3233" b="-1827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298855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7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504" y="1935480"/>
            <a:ext cx="9036496" cy="1493520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899592" y="2155147"/>
                <a:ext cx="8064896" cy="1440160"/>
              </a:xfrm>
              <a:prstGeom prst="rect">
                <a:avLst/>
              </a:prstGeom>
            </p:spPr>
            <p:txBody>
              <a:bodyPr vert="horz">
                <a:normAutofit fontScale="92500" lnSpcReduction="2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40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40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4300" i="1" smtClean="0">
                        <a:solidFill>
                          <a:schemeClr val="tx2"/>
                        </a:solidFill>
                        <a:latin typeface="Cambria Math"/>
                      </a:rPr>
                      <m:t>]0;+</m:t>
                    </m:r>
                    <m:r>
                      <a:rPr lang="fr-FR" sz="4300" i="1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∞[</m:t>
                    </m:r>
                  </m:oMath>
                </a14:m>
                <a:r>
                  <a:rPr lang="fr-FR" sz="4300" dirty="0">
                    <a:solidFill>
                      <a:schemeClr val="tx2"/>
                    </a:solidFill>
                  </a:rPr>
                  <a:t> par  </a:t>
                </a:r>
                <a14:m>
                  <m:oMath xmlns:m="http://schemas.openxmlformats.org/officeDocument/2006/math">
                    <m:r>
                      <a:rPr lang="fr-FR" sz="43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43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43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43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43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3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fr-FR" sz="43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den>
                    </m:f>
                  </m:oMath>
                </a14:m>
                <a:endParaRPr lang="fr-FR" sz="4300" dirty="0"/>
              </a:p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40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2155147"/>
                <a:ext cx="8064896" cy="1440160"/>
              </a:xfrm>
              <a:prstGeom prst="rect">
                <a:avLst/>
              </a:prstGeom>
              <a:blipFill rotWithShape="1">
                <a:blip r:embed="rId3"/>
                <a:stretch>
                  <a:fillRect l="-2419" t="-762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711353" y="3595307"/>
                <a:ext cx="7920880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fr-FR" sz="36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Calculer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6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36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fr-FR" sz="36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6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𝟐</m:t>
                        </m:r>
                      </m:e>
                    </m:d>
                    <m:r>
                      <a:rPr lang="fr-FR" sz="3600" b="1" i="1" smtClean="0">
                        <a:solidFill>
                          <a:schemeClr val="tx2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3600" b="1" dirty="0">
                  <a:solidFill>
                    <a:schemeClr val="tx2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1353" y="3595307"/>
                <a:ext cx="7920880" cy="646331"/>
              </a:xfrm>
              <a:prstGeom prst="rect">
                <a:avLst/>
              </a:prstGeom>
              <a:blipFill rotWithShape="1">
                <a:blip r:embed="rId4"/>
                <a:stretch>
                  <a:fillRect t="-14151" b="-3490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45987203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Débit">
  <a:themeElements>
    <a:clrScheme name="Vagues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</TotalTime>
  <Words>844</Words>
  <Application>Microsoft Office PowerPoint</Application>
  <PresentationFormat>Affichage à l'écran (4:3)</PresentationFormat>
  <Paragraphs>165</Paragraphs>
  <Slides>24</Slides>
  <Notes>15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24</vt:i4>
      </vt:variant>
    </vt:vector>
  </HeadingPairs>
  <TitlesOfParts>
    <vt:vector size="32" baseType="lpstr">
      <vt:lpstr>Arial</vt:lpstr>
      <vt:lpstr>Calibri</vt:lpstr>
      <vt:lpstr>Cambria</vt:lpstr>
      <vt:lpstr>Cambria Math</vt:lpstr>
      <vt:lpstr>Constantia</vt:lpstr>
      <vt:lpstr>Wingdings 2</vt:lpstr>
      <vt:lpstr>Thème Office</vt:lpstr>
      <vt:lpstr>1_Débit</vt:lpstr>
      <vt:lpstr>Dérivation Série 4</vt:lpstr>
      <vt:lpstr>Présentation PowerPoint</vt:lpstr>
      <vt:lpstr>Question 1 </vt:lpstr>
      <vt:lpstr>Question 2 </vt:lpstr>
      <vt:lpstr>Question 3 </vt:lpstr>
      <vt:lpstr>Question 4 </vt:lpstr>
      <vt:lpstr>Question 5 </vt:lpstr>
      <vt:lpstr>Question 6 </vt:lpstr>
      <vt:lpstr>Question 7 </vt:lpstr>
      <vt:lpstr>Question 8 </vt:lpstr>
      <vt:lpstr>Question 9 </vt:lpstr>
      <vt:lpstr>Question 10 </vt:lpstr>
      <vt:lpstr>Correction</vt:lpstr>
      <vt:lpstr>Question 1 </vt:lpstr>
      <vt:lpstr>Question 2 </vt:lpstr>
      <vt:lpstr>Question 3 </vt:lpstr>
      <vt:lpstr>Question 4 </vt:lpstr>
      <vt:lpstr>Question 5 </vt:lpstr>
      <vt:lpstr>Question 6 </vt:lpstr>
      <vt:lpstr>Question 7 </vt:lpstr>
      <vt:lpstr>Question 8 </vt:lpstr>
      <vt:lpstr>Question 9 </vt:lpstr>
      <vt:lpstr>Question 10 </vt:lpstr>
      <vt:lpstr>Fin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DéRIVéES Série 1</dc:title>
  <dc:creator>deletombe</dc:creator>
  <cp:lastModifiedBy>JC</cp:lastModifiedBy>
  <cp:revision>33</cp:revision>
  <dcterms:created xsi:type="dcterms:W3CDTF">2017-04-25T18:17:56Z</dcterms:created>
  <dcterms:modified xsi:type="dcterms:W3CDTF">2021-08-15T14:51:34Z</dcterms:modified>
</cp:coreProperties>
</file>